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6"/>
  </p:notesMasterIdLst>
  <p:sldIdLst>
    <p:sldId id="257" r:id="rId5"/>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C3A9"/>
    <a:srgbClr val="EEEAE1"/>
    <a:srgbClr val="FFFD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4BA224-165F-45E0-825F-DC0FCB5B0390}" v="6" dt="2026-01-07T17:14:33.7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80" d="100"/>
          <a:sy n="180" d="100"/>
        </p:scale>
        <p:origin x="-1722" y="-27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L Ridley" userId="04d11d8c-7517-4da1-a8c3-2c694f4d3f83" providerId="ADAL" clId="{6F99B9CA-B917-4671-9FF1-30B8CA3B394D}"/>
    <pc:docChg chg="undo custSel modSld">
      <pc:chgData name="Mrs L Ridley" userId="04d11d8c-7517-4da1-a8c3-2c694f4d3f83" providerId="ADAL" clId="{6F99B9CA-B917-4671-9FF1-30B8CA3B394D}" dt="2026-01-07T17:22:50.123" v="5791" actId="20577"/>
      <pc:docMkLst>
        <pc:docMk/>
      </pc:docMkLst>
      <pc:sldChg chg="modSp mod">
        <pc:chgData name="Mrs L Ridley" userId="04d11d8c-7517-4da1-a8c3-2c694f4d3f83" providerId="ADAL" clId="{6F99B9CA-B917-4671-9FF1-30B8CA3B394D}" dt="2026-01-07T17:22:50.123" v="5791" actId="20577"/>
        <pc:sldMkLst>
          <pc:docMk/>
          <pc:sldMk cId="2655057860" sldId="257"/>
        </pc:sldMkLst>
        <pc:graphicFrameChg chg="modGraphic">
          <ac:chgData name="Mrs L Ridley" userId="04d11d8c-7517-4da1-a8c3-2c694f4d3f83" providerId="ADAL" clId="{6F99B9CA-B917-4671-9FF1-30B8CA3B394D}" dt="2026-01-07T16:12:29.044" v="3373" actId="20577"/>
          <ac:graphicFrameMkLst>
            <pc:docMk/>
            <pc:sldMk cId="2655057860" sldId="257"/>
            <ac:graphicFrameMk id="4" creationId="{8D7C7B33-0DB3-9D79-3F77-EB7F4EF88172}"/>
          </ac:graphicFrameMkLst>
        </pc:graphicFrameChg>
        <pc:graphicFrameChg chg="modGraphic">
          <ac:chgData name="Mrs L Ridley" userId="04d11d8c-7517-4da1-a8c3-2c694f4d3f83" providerId="ADAL" clId="{6F99B9CA-B917-4671-9FF1-30B8CA3B394D}" dt="2026-01-07T16:28:05.878" v="3650" actId="20577"/>
          <ac:graphicFrameMkLst>
            <pc:docMk/>
            <pc:sldMk cId="2655057860" sldId="257"/>
            <ac:graphicFrameMk id="11" creationId="{DFB07328-44E9-8CEF-E4E0-AB5669BE0963}"/>
          </ac:graphicFrameMkLst>
        </pc:graphicFrameChg>
        <pc:graphicFrameChg chg="mod modGraphic">
          <ac:chgData name="Mrs L Ridley" userId="04d11d8c-7517-4da1-a8c3-2c694f4d3f83" providerId="ADAL" clId="{6F99B9CA-B917-4671-9FF1-30B8CA3B394D}" dt="2026-01-07T16:43:38.307" v="4207" actId="20577"/>
          <ac:graphicFrameMkLst>
            <pc:docMk/>
            <pc:sldMk cId="2655057860" sldId="257"/>
            <ac:graphicFrameMk id="12" creationId="{B95526BB-D8EC-533C-30F5-3DE853179E4D}"/>
          </ac:graphicFrameMkLst>
        </pc:graphicFrameChg>
        <pc:graphicFrameChg chg="modGraphic">
          <ac:chgData name="Mrs L Ridley" userId="04d11d8c-7517-4da1-a8c3-2c694f4d3f83" providerId="ADAL" clId="{6F99B9CA-B917-4671-9FF1-30B8CA3B394D}" dt="2026-01-07T17:00:52.518" v="4971" actId="20577"/>
          <ac:graphicFrameMkLst>
            <pc:docMk/>
            <pc:sldMk cId="2655057860" sldId="257"/>
            <ac:graphicFrameMk id="13" creationId="{D7DAB8ED-9D6A-240A-8EC8-CC55675357D2}"/>
          </ac:graphicFrameMkLst>
        </pc:graphicFrameChg>
        <pc:graphicFrameChg chg="modGraphic">
          <ac:chgData name="Mrs L Ridley" userId="04d11d8c-7517-4da1-a8c3-2c694f4d3f83" providerId="ADAL" clId="{6F99B9CA-B917-4671-9FF1-30B8CA3B394D}" dt="2026-01-07T16:57:19.381" v="4645" actId="20577"/>
          <ac:graphicFrameMkLst>
            <pc:docMk/>
            <pc:sldMk cId="2655057860" sldId="257"/>
            <ac:graphicFrameMk id="15" creationId="{B8A13BCB-3437-A67B-FC1B-441D8C7F1719}"/>
          </ac:graphicFrameMkLst>
        </pc:graphicFrameChg>
        <pc:graphicFrameChg chg="mod modGraphic">
          <ac:chgData name="Mrs L Ridley" userId="04d11d8c-7517-4da1-a8c3-2c694f4d3f83" providerId="ADAL" clId="{6F99B9CA-B917-4671-9FF1-30B8CA3B394D}" dt="2026-01-07T17:14:39.784" v="5436" actId="20577"/>
          <ac:graphicFrameMkLst>
            <pc:docMk/>
            <pc:sldMk cId="2655057860" sldId="257"/>
            <ac:graphicFrameMk id="16" creationId="{D276EC06-D527-8C1E-F1FC-69658B05DAB5}"/>
          </ac:graphicFrameMkLst>
        </pc:graphicFrameChg>
        <pc:graphicFrameChg chg="modGraphic">
          <ac:chgData name="Mrs L Ridley" userId="04d11d8c-7517-4da1-a8c3-2c694f4d3f83" providerId="ADAL" clId="{6F99B9CA-B917-4671-9FF1-30B8CA3B394D}" dt="2026-01-07T17:22:23.878" v="5755" actId="404"/>
          <ac:graphicFrameMkLst>
            <pc:docMk/>
            <pc:sldMk cId="2655057860" sldId="257"/>
            <ac:graphicFrameMk id="17" creationId="{8DFCC004-4359-E604-C0A4-467138009423}"/>
          </ac:graphicFrameMkLst>
        </pc:graphicFrameChg>
        <pc:graphicFrameChg chg="modGraphic">
          <ac:chgData name="Mrs L Ridley" userId="04d11d8c-7517-4da1-a8c3-2c694f4d3f83" providerId="ADAL" clId="{6F99B9CA-B917-4671-9FF1-30B8CA3B394D}" dt="2026-01-07T17:08:04.325" v="5235" actId="113"/>
          <ac:graphicFrameMkLst>
            <pc:docMk/>
            <pc:sldMk cId="2655057860" sldId="257"/>
            <ac:graphicFrameMk id="19" creationId="{A8065984-16B4-FBA1-CCC8-FF5D43E62563}"/>
          </ac:graphicFrameMkLst>
        </pc:graphicFrameChg>
        <pc:graphicFrameChg chg="modGraphic">
          <ac:chgData name="Mrs L Ridley" userId="04d11d8c-7517-4da1-a8c3-2c694f4d3f83" providerId="ADAL" clId="{6F99B9CA-B917-4671-9FF1-30B8CA3B394D}" dt="2026-01-07T17:22:50.123" v="5791" actId="20577"/>
          <ac:graphicFrameMkLst>
            <pc:docMk/>
            <pc:sldMk cId="2655057860" sldId="257"/>
            <ac:graphicFrameMk id="20" creationId="{AF58E6C2-68F3-1C8F-CD72-33D3F4116835}"/>
          </ac:graphicFrameMkLst>
        </pc:graphicFrameChg>
        <pc:graphicFrameChg chg="mod modGraphic">
          <ac:chgData name="Mrs L Ridley" userId="04d11d8c-7517-4da1-a8c3-2c694f4d3f83" providerId="ADAL" clId="{6F99B9CA-B917-4671-9FF1-30B8CA3B394D}" dt="2026-01-07T16:50:24.573" v="4340" actId="20577"/>
          <ac:graphicFrameMkLst>
            <pc:docMk/>
            <pc:sldMk cId="2655057860" sldId="257"/>
            <ac:graphicFrameMk id="21" creationId="{8C78CD38-BEC6-8172-1FFB-4A42033712F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06D461-20D1-4739-8387-5676AB6F8E27}" type="datetimeFigureOut">
              <a:rPr lang="en-GB" smtClean="0"/>
              <a:t>07/01/2026</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F7BCDB-71AE-4E3B-9734-A6FCDEC9BFA3}" type="slidenum">
              <a:rPr lang="en-GB" smtClean="0"/>
              <a:t>‹#›</a:t>
            </a:fld>
            <a:endParaRPr lang="en-GB"/>
          </a:p>
        </p:txBody>
      </p:sp>
    </p:spTree>
    <p:extLst>
      <p:ext uri="{BB962C8B-B14F-4D97-AF65-F5344CB8AC3E}">
        <p14:creationId xmlns:p14="http://schemas.microsoft.com/office/powerpoint/2010/main" val="19357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F7BCDB-71AE-4E3B-9734-A6FCDEC9BFA3}" type="slidenum">
              <a:rPr lang="en-GB" smtClean="0"/>
              <a:t>1</a:t>
            </a:fld>
            <a:endParaRPr lang="en-GB"/>
          </a:p>
        </p:txBody>
      </p:sp>
    </p:spTree>
    <p:extLst>
      <p:ext uri="{BB962C8B-B14F-4D97-AF65-F5344CB8AC3E}">
        <p14:creationId xmlns:p14="http://schemas.microsoft.com/office/powerpoint/2010/main" val="3460720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B9B8331-6432-EA4F-BDA0-FEE7A0FF77C7}"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2570905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B9B8331-6432-EA4F-BDA0-FEE7A0FF77C7}"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3626212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B9B8331-6432-EA4F-BDA0-FEE7A0FF77C7}"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3383580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B9B8331-6432-EA4F-BDA0-FEE7A0FF77C7}"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2786455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B9B8331-6432-EA4F-BDA0-FEE7A0FF77C7}" type="datetimeFigureOut">
              <a:rPr lang="en-US" smtClean="0"/>
              <a:t>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937807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B9B8331-6432-EA4F-BDA0-FEE7A0FF77C7}" type="datetimeFigureOut">
              <a:rPr lang="en-US" smtClean="0"/>
              <a:t>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6183664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B8331-6432-EA4F-BDA0-FEE7A0FF77C7}" type="datetimeFigureOut">
              <a:rPr lang="en-US" smtClean="0"/>
              <a:t>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4185520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B9B8331-6432-EA4F-BDA0-FEE7A0FF77C7}"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3855749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B9B8331-6432-EA4F-BDA0-FEE7A0FF77C7}" type="datetimeFigureOut">
              <a:rPr lang="en-US" smtClean="0"/>
              <a:t>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3035216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B9B8331-6432-EA4F-BDA0-FEE7A0FF77C7}"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508426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B9B8331-6432-EA4F-BDA0-FEE7A0FF77C7}" type="datetimeFigureOut">
              <a:rPr lang="en-US" smtClean="0"/>
              <a:t>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ED8186-5212-3D4B-8292-890383A93F88}" type="slidenum">
              <a:rPr lang="en-US" smtClean="0"/>
              <a:t>‹#›</a:t>
            </a:fld>
            <a:endParaRPr lang="en-US"/>
          </a:p>
        </p:txBody>
      </p:sp>
    </p:spTree>
    <p:extLst>
      <p:ext uri="{BB962C8B-B14F-4D97-AF65-F5344CB8AC3E}">
        <p14:creationId xmlns:p14="http://schemas.microsoft.com/office/powerpoint/2010/main" val="3962143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B9B8331-6432-EA4F-BDA0-FEE7A0FF77C7}" type="datetimeFigureOut">
              <a:rPr lang="en-US" smtClean="0"/>
              <a:t>1/7/2026</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6ED8186-5212-3D4B-8292-890383A93F88}" type="slidenum">
              <a:rPr lang="en-US" smtClean="0"/>
              <a:t>‹#›</a:t>
            </a:fld>
            <a:endParaRPr lang="en-US"/>
          </a:p>
        </p:txBody>
      </p:sp>
    </p:spTree>
    <p:extLst>
      <p:ext uri="{BB962C8B-B14F-4D97-AF65-F5344CB8AC3E}">
        <p14:creationId xmlns:p14="http://schemas.microsoft.com/office/powerpoint/2010/main" val="32703647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55C41CB-2F58-58C5-2C60-13A41D4A1B50}"/>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8D7C7B33-0DB3-9D79-3F77-EB7F4EF88172}"/>
              </a:ext>
            </a:extLst>
          </p:cNvPr>
          <p:cNvGraphicFramePr>
            <a:graphicFrameLocks noGrp="1"/>
          </p:cNvGraphicFramePr>
          <p:nvPr>
            <p:extLst>
              <p:ext uri="{D42A27DB-BD31-4B8C-83A1-F6EECF244321}">
                <p14:modId xmlns:p14="http://schemas.microsoft.com/office/powerpoint/2010/main" val="3541332191"/>
              </p:ext>
            </p:extLst>
          </p:nvPr>
        </p:nvGraphicFramePr>
        <p:xfrm>
          <a:off x="287077" y="1294443"/>
          <a:ext cx="3042863" cy="1645920"/>
        </p:xfrm>
        <a:graphic>
          <a:graphicData uri="http://schemas.openxmlformats.org/drawingml/2006/table">
            <a:tbl>
              <a:tblPr firstRow="1" bandRow="1">
                <a:tableStyleId>{5C22544A-7EE6-4342-B048-85BDC9FD1C3A}</a:tableStyleId>
              </a:tblPr>
              <a:tblGrid>
                <a:gridCol w="3042863">
                  <a:extLst>
                    <a:ext uri="{9D8B030D-6E8A-4147-A177-3AD203B41FA5}">
                      <a16:colId xmlns:a16="http://schemas.microsoft.com/office/drawing/2014/main" val="899087814"/>
                    </a:ext>
                  </a:extLst>
                </a:gridCol>
              </a:tblGrid>
              <a:tr h="266817">
                <a:tc>
                  <a:txBody>
                    <a:bodyPr/>
                    <a:lstStyle/>
                    <a:p>
                      <a:pPr algn="ctr"/>
                      <a:r>
                        <a:rPr lang="en-US" sz="1400" dirty="0">
                          <a:solidFill>
                            <a:schemeClr val="tx2"/>
                          </a:solidFill>
                          <a:latin typeface="Aptos Narrow" panose="020B0004020202020204" pitchFamily="34" charset="0"/>
                        </a:rPr>
                        <a:t>English</a:t>
                      </a:r>
                    </a:p>
                  </a:txBody>
                  <a:tcPr marL="99060" marR="99060" marT="49530" marB="49530" anchor="ctr">
                    <a:solidFill>
                      <a:srgbClr val="ACC3A9"/>
                    </a:solidFill>
                  </a:tcPr>
                </a:tc>
                <a:extLst>
                  <a:ext uri="{0D108BD9-81ED-4DB2-BD59-A6C34878D82A}">
                    <a16:rowId xmlns:a16="http://schemas.microsoft.com/office/drawing/2014/main" val="3411191907"/>
                  </a:ext>
                </a:extLst>
              </a:tr>
              <a:tr h="1051226">
                <a:tc>
                  <a:txBody>
                    <a:bodyPr/>
                    <a:lstStyle/>
                    <a:p>
                      <a:pPr marL="0" marR="0" indent="0" algn="just" rtl="0" eaLnBrk="1" fontAlgn="auto" latinLnBrk="0" hangingPunct="1">
                        <a:lnSpc>
                          <a:spcPct val="100000"/>
                        </a:lnSpc>
                        <a:spcBef>
                          <a:spcPts val="0"/>
                        </a:spcBef>
                        <a:spcAft>
                          <a:spcPts val="0"/>
                        </a:spcAft>
                        <a:buClrTx/>
                        <a:buSzTx/>
                        <a:buFontTx/>
                        <a:buNone/>
                      </a:pPr>
                      <a:r>
                        <a:rPr lang="en-US" sz="900" b="1" i="0" u="sng" dirty="0">
                          <a:latin typeface="Aptos Narrow" panose="020B0004020202020204" pitchFamily="34" charset="0"/>
                        </a:rPr>
                        <a:t>Reading:</a:t>
                      </a:r>
                      <a:r>
                        <a:rPr lang="en-US" sz="900" b="1" i="0" u="none" dirty="0">
                          <a:latin typeface="Aptos Narrow" panose="020B0004020202020204" pitchFamily="34" charset="0"/>
                        </a:rPr>
                        <a:t> </a:t>
                      </a:r>
                      <a:r>
                        <a:rPr lang="en-US" sz="900" i="0" dirty="0">
                          <a:latin typeface="Aptos Narrow" panose="020B0004020202020204" pitchFamily="34" charset="0"/>
                        </a:rPr>
                        <a:t>Our Reading Spine books are </a:t>
                      </a:r>
                      <a:r>
                        <a:rPr lang="en-US" sz="900" i="1" dirty="0" err="1">
                          <a:latin typeface="Aptos Narrow" panose="020B0004020202020204" pitchFamily="34" charset="0"/>
                        </a:rPr>
                        <a:t>Mr</a:t>
                      </a:r>
                      <a:r>
                        <a:rPr lang="en-US" sz="900" i="1" dirty="0">
                          <a:latin typeface="Aptos Narrow" panose="020B0004020202020204" pitchFamily="34" charset="0"/>
                        </a:rPr>
                        <a:t> Penguin and The Lost Treasure by </a:t>
                      </a:r>
                      <a:r>
                        <a:rPr lang="en-US" sz="900" i="1" dirty="0" err="1">
                          <a:latin typeface="Aptos Narrow" panose="020B0004020202020204" pitchFamily="34" charset="0"/>
                        </a:rPr>
                        <a:t>Alex.T</a:t>
                      </a:r>
                      <a:r>
                        <a:rPr lang="en-US" sz="900" i="1" dirty="0">
                          <a:latin typeface="Aptos Narrow" panose="020B0004020202020204" pitchFamily="34" charset="0"/>
                        </a:rPr>
                        <a:t> Smith, Illustrated Atlas of Britain and Ireland (Usborne) and</a:t>
                      </a:r>
                      <a:r>
                        <a:rPr lang="en-US" sz="900" i="0" dirty="0">
                          <a:latin typeface="Aptos Narrow" panose="020B0004020202020204" pitchFamily="34" charset="0"/>
                        </a:rPr>
                        <a:t> </a:t>
                      </a:r>
                      <a:r>
                        <a:rPr lang="en-US" sz="900" b="0" i="1" dirty="0">
                          <a:latin typeface="Aptos Narrow" panose="020B0004020202020204" pitchFamily="34" charset="0"/>
                        </a:rPr>
                        <a:t>Jelly boots, Smelly boots by Michael Rosen. </a:t>
                      </a:r>
                      <a:r>
                        <a:rPr lang="en-US" sz="900" i="0" dirty="0">
                          <a:latin typeface="Aptos Narrow" panose="020B0004020202020204" pitchFamily="34" charset="0"/>
                        </a:rPr>
                        <a:t>We will enjoy these together as a class.</a:t>
                      </a:r>
                    </a:p>
                    <a:p>
                      <a:pPr marL="0" marR="0" lvl="0" indent="0" algn="just">
                        <a:lnSpc>
                          <a:spcPct val="100000"/>
                        </a:lnSpc>
                        <a:spcBef>
                          <a:spcPts val="0"/>
                        </a:spcBef>
                        <a:spcAft>
                          <a:spcPts val="0"/>
                        </a:spcAft>
                        <a:buNone/>
                      </a:pPr>
                      <a:endParaRPr lang="en-US" sz="900" b="1" i="0" u="sng" strike="noStrike" noProof="0" dirty="0">
                        <a:solidFill>
                          <a:srgbClr val="000000"/>
                        </a:solidFill>
                        <a:latin typeface="Aptos Narrow" panose="020B0004020202020204" pitchFamily="34" charset="0"/>
                      </a:endParaRPr>
                    </a:p>
                    <a:p>
                      <a:pPr marL="0" marR="0" lvl="0" indent="0" algn="just">
                        <a:lnSpc>
                          <a:spcPct val="100000"/>
                        </a:lnSpc>
                        <a:spcBef>
                          <a:spcPts val="0"/>
                        </a:spcBef>
                        <a:spcAft>
                          <a:spcPts val="0"/>
                        </a:spcAft>
                        <a:buNone/>
                      </a:pPr>
                      <a:r>
                        <a:rPr lang="en-US" sz="900" b="1" i="0" u="sng" strike="noStrike" noProof="0" dirty="0">
                          <a:solidFill>
                            <a:srgbClr val="000000"/>
                          </a:solidFill>
                          <a:latin typeface="Aptos Narrow" panose="020B0004020202020204" pitchFamily="34" charset="0"/>
                        </a:rPr>
                        <a:t>Writing</a:t>
                      </a:r>
                      <a:r>
                        <a:rPr lang="en-US" sz="900" b="0" i="0" u="none" strike="noStrike" noProof="0" dirty="0">
                          <a:solidFill>
                            <a:srgbClr val="000000"/>
                          </a:solidFill>
                          <a:latin typeface="Aptos Narrow" panose="020B0004020202020204" pitchFamily="34" charset="0"/>
                        </a:rPr>
                        <a:t>: Following the I Am A Clever Writer approach, we will focus this term on writing about real events, poetry and narratives about personal experiences. We will also build upon our existing skills.</a:t>
                      </a: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sp>
        <p:nvSpPr>
          <p:cNvPr id="5" name="Frame 4">
            <a:extLst>
              <a:ext uri="{FF2B5EF4-FFF2-40B4-BE49-F238E27FC236}">
                <a16:creationId xmlns:a16="http://schemas.microsoft.com/office/drawing/2014/main" id="{922EB25E-E24E-0949-EFE9-C3DA30524A34}"/>
              </a:ext>
            </a:extLst>
          </p:cNvPr>
          <p:cNvSpPr/>
          <p:nvPr/>
        </p:nvSpPr>
        <p:spPr>
          <a:xfrm>
            <a:off x="0" y="0"/>
            <a:ext cx="9905999" cy="6858001"/>
          </a:xfrm>
          <a:prstGeom prst="frame">
            <a:avLst>
              <a:gd name="adj1" fmla="val 220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solidFill>
                  <a:schemeClr val="tx1"/>
                </a:solidFill>
              </a:rPr>
              <a:t>d</a:t>
            </a:r>
          </a:p>
        </p:txBody>
      </p:sp>
      <p:pic>
        <p:nvPicPr>
          <p:cNvPr id="6" name="Picture 5" descr="A logo with a tree and text&#10;&#10;Description automatically generated">
            <a:extLst>
              <a:ext uri="{FF2B5EF4-FFF2-40B4-BE49-F238E27FC236}">
                <a16:creationId xmlns:a16="http://schemas.microsoft.com/office/drawing/2014/main" id="{BF0DE857-C514-33DF-F4DF-A3EC0EFBE81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8052" y="212001"/>
            <a:ext cx="666115" cy="666115"/>
          </a:xfrm>
          <a:prstGeom prst="rect">
            <a:avLst/>
          </a:prstGeom>
        </p:spPr>
      </p:pic>
      <p:sp>
        <p:nvSpPr>
          <p:cNvPr id="7" name="Oval 6">
            <a:extLst>
              <a:ext uri="{FF2B5EF4-FFF2-40B4-BE49-F238E27FC236}">
                <a16:creationId xmlns:a16="http://schemas.microsoft.com/office/drawing/2014/main" id="{B49CBB1F-0B74-9416-B98A-F5C60B4293E5}"/>
              </a:ext>
            </a:extLst>
          </p:cNvPr>
          <p:cNvSpPr/>
          <p:nvPr/>
        </p:nvSpPr>
        <p:spPr>
          <a:xfrm>
            <a:off x="8979864" y="273508"/>
            <a:ext cx="596900" cy="573046"/>
          </a:xfrm>
          <a:prstGeom prst="ellipse">
            <a:avLst/>
          </a:prstGeom>
          <a:ln w="38100">
            <a:solidFill>
              <a:schemeClr val="accent6">
                <a:lumMod val="75000"/>
              </a:schemeClr>
            </a:solidFill>
          </a:ln>
        </p:spPr>
        <p:style>
          <a:lnRef idx="2">
            <a:schemeClr val="accent6"/>
          </a:lnRef>
          <a:fillRef idx="1">
            <a:schemeClr val="lt1"/>
          </a:fillRef>
          <a:effectRef idx="0">
            <a:schemeClr val="accent6"/>
          </a:effectRef>
          <a:fontRef idx="minor">
            <a:schemeClr val="dk1"/>
          </a:fontRef>
        </p:style>
        <p:txBody>
          <a:bodyPr rot="0" spcFirstLastPara="0" vert="horz" wrap="square" lIns="7200" tIns="7200" rIns="7200" bIns="7200" numCol="1" spcCol="0" rtlCol="0" fromWordArt="0" anchor="ctr" anchorCtr="0" forceAA="0" compatLnSpc="1">
            <a:prstTxWarp prst="textNoShape">
              <a:avLst/>
            </a:prstTxWarp>
            <a:noAutofit/>
          </a:bodyPr>
          <a:lstStyle/>
          <a:p>
            <a:pPr algn="ctr"/>
            <a:r>
              <a:rPr lang="en-GB" sz="1000" b="1" dirty="0">
                <a:solidFill>
                  <a:srgbClr val="3B7D23"/>
                </a:solidFill>
                <a:effectLst/>
                <a:latin typeface="Calibri"/>
                <a:ea typeface="Aptos" panose="020B0004020202020204" pitchFamily="34" charset="0"/>
                <a:cs typeface="Times New Roman"/>
              </a:rPr>
              <a:t>Year</a:t>
            </a:r>
            <a:endParaRPr lang="en-GB" sz="1200" dirty="0">
              <a:effectLst/>
              <a:latin typeface="Calibri"/>
              <a:ea typeface="Aptos" panose="020B0004020202020204" pitchFamily="34" charset="0"/>
              <a:cs typeface="Times New Roman"/>
            </a:endParaRPr>
          </a:p>
          <a:p>
            <a:pPr algn="ctr"/>
            <a:r>
              <a:rPr lang="en-GB" sz="2400" b="1" dirty="0">
                <a:solidFill>
                  <a:srgbClr val="3B7D23"/>
                </a:solidFill>
                <a:effectLst/>
                <a:latin typeface="Calibri"/>
                <a:ea typeface="Aptos" panose="020B0004020202020204" pitchFamily="34" charset="0"/>
                <a:cs typeface="Times New Roman" panose="02020603050405020304" pitchFamily="18" charset="0"/>
              </a:rPr>
              <a:t>2</a:t>
            </a:r>
          </a:p>
        </p:txBody>
      </p:sp>
      <p:sp>
        <p:nvSpPr>
          <p:cNvPr id="8" name="TextBox 7">
            <a:extLst>
              <a:ext uri="{FF2B5EF4-FFF2-40B4-BE49-F238E27FC236}">
                <a16:creationId xmlns:a16="http://schemas.microsoft.com/office/drawing/2014/main" id="{88B75206-EFE5-1F1F-CDAD-D52B96293917}"/>
              </a:ext>
            </a:extLst>
          </p:cNvPr>
          <p:cNvSpPr txBox="1"/>
          <p:nvPr/>
        </p:nvSpPr>
        <p:spPr>
          <a:xfrm>
            <a:off x="2245894" y="296118"/>
            <a:ext cx="5384087" cy="523220"/>
          </a:xfrm>
          <a:prstGeom prst="rect">
            <a:avLst/>
          </a:prstGeom>
          <a:noFill/>
        </p:spPr>
        <p:txBody>
          <a:bodyPr wrap="square" rtlCol="0">
            <a:spAutoFit/>
          </a:bodyPr>
          <a:lstStyle/>
          <a:p>
            <a:pPr algn="ctr"/>
            <a:r>
              <a:rPr lang="en-US" sz="2800" b="1">
                <a:solidFill>
                  <a:schemeClr val="accent3"/>
                </a:solidFill>
              </a:rPr>
              <a:t>Hurst Green Primary School</a:t>
            </a:r>
          </a:p>
        </p:txBody>
      </p:sp>
      <p:graphicFrame>
        <p:nvGraphicFramePr>
          <p:cNvPr id="10" name="Table 9">
            <a:extLst>
              <a:ext uri="{FF2B5EF4-FFF2-40B4-BE49-F238E27FC236}">
                <a16:creationId xmlns:a16="http://schemas.microsoft.com/office/drawing/2014/main" id="{E5562274-67F4-B6BC-ADC1-0F0CE2369710}"/>
              </a:ext>
            </a:extLst>
          </p:cNvPr>
          <p:cNvGraphicFramePr>
            <a:graphicFrameLocks noGrp="1"/>
          </p:cNvGraphicFramePr>
          <p:nvPr>
            <p:extLst>
              <p:ext uri="{D42A27DB-BD31-4B8C-83A1-F6EECF244321}">
                <p14:modId xmlns:p14="http://schemas.microsoft.com/office/powerpoint/2010/main" val="3929653690"/>
              </p:ext>
            </p:extLst>
          </p:nvPr>
        </p:nvGraphicFramePr>
        <p:xfrm>
          <a:off x="287077" y="901318"/>
          <a:ext cx="9344985" cy="370840"/>
        </p:xfrm>
        <a:graphic>
          <a:graphicData uri="http://schemas.openxmlformats.org/drawingml/2006/table">
            <a:tbl>
              <a:tblPr firstRow="1" bandRow="1">
                <a:tableStyleId>{5C22544A-7EE6-4342-B048-85BDC9FD1C3A}</a:tableStyleId>
              </a:tblPr>
              <a:tblGrid>
                <a:gridCol w="9344985">
                  <a:extLst>
                    <a:ext uri="{9D8B030D-6E8A-4147-A177-3AD203B41FA5}">
                      <a16:colId xmlns:a16="http://schemas.microsoft.com/office/drawing/2014/main" val="3746652443"/>
                    </a:ext>
                  </a:extLst>
                </a:gridCol>
              </a:tblGrid>
              <a:tr h="370840">
                <a:tc>
                  <a:txBody>
                    <a:bodyPr/>
                    <a:lstStyle/>
                    <a:p>
                      <a:pPr algn="ctr"/>
                      <a:r>
                        <a:rPr lang="en-US" dirty="0"/>
                        <a:t>What are we learning this term in Year 2?</a:t>
                      </a:r>
                    </a:p>
                  </a:txBody>
                  <a:tcPr>
                    <a:solidFill>
                      <a:srgbClr val="ACC3A9"/>
                    </a:solidFill>
                  </a:tcPr>
                </a:tc>
                <a:extLst>
                  <a:ext uri="{0D108BD9-81ED-4DB2-BD59-A6C34878D82A}">
                    <a16:rowId xmlns:a16="http://schemas.microsoft.com/office/drawing/2014/main" val="2689097325"/>
                  </a:ext>
                </a:extLst>
              </a:tr>
            </a:tbl>
          </a:graphicData>
        </a:graphic>
      </p:graphicFrame>
      <p:graphicFrame>
        <p:nvGraphicFramePr>
          <p:cNvPr id="11" name="Table 10">
            <a:extLst>
              <a:ext uri="{FF2B5EF4-FFF2-40B4-BE49-F238E27FC236}">
                <a16:creationId xmlns:a16="http://schemas.microsoft.com/office/drawing/2014/main" id="{DFB07328-44E9-8CEF-E4E0-AB5669BE0963}"/>
              </a:ext>
            </a:extLst>
          </p:cNvPr>
          <p:cNvGraphicFramePr>
            <a:graphicFrameLocks noGrp="1"/>
          </p:cNvGraphicFramePr>
          <p:nvPr>
            <p:extLst>
              <p:ext uri="{D42A27DB-BD31-4B8C-83A1-F6EECF244321}">
                <p14:modId xmlns:p14="http://schemas.microsoft.com/office/powerpoint/2010/main" val="4241788021"/>
              </p:ext>
            </p:extLst>
          </p:nvPr>
        </p:nvGraphicFramePr>
        <p:xfrm>
          <a:off x="287076" y="2957079"/>
          <a:ext cx="3042863" cy="1386840"/>
        </p:xfrm>
        <a:graphic>
          <a:graphicData uri="http://schemas.openxmlformats.org/drawingml/2006/table">
            <a:tbl>
              <a:tblPr firstRow="1" bandRow="1">
                <a:tableStyleId>{5C22544A-7EE6-4342-B048-85BDC9FD1C3A}</a:tableStyleId>
              </a:tblPr>
              <a:tblGrid>
                <a:gridCol w="3042863">
                  <a:extLst>
                    <a:ext uri="{9D8B030D-6E8A-4147-A177-3AD203B41FA5}">
                      <a16:colId xmlns:a16="http://schemas.microsoft.com/office/drawing/2014/main" val="899087814"/>
                    </a:ext>
                  </a:extLst>
                </a:gridCol>
              </a:tblGrid>
              <a:tr h="292062">
                <a:tc>
                  <a:txBody>
                    <a:bodyPr/>
                    <a:lstStyle/>
                    <a:p>
                      <a:pPr algn="ctr"/>
                      <a:r>
                        <a:rPr lang="en-US" sz="1400" dirty="0" err="1">
                          <a:solidFill>
                            <a:schemeClr val="tx2"/>
                          </a:solidFill>
                        </a:rPr>
                        <a:t>Maths</a:t>
                      </a:r>
                      <a:endParaRPr lang="en-US" sz="1400" dirty="0">
                        <a:solidFill>
                          <a:schemeClr val="tx2"/>
                        </a:solidFill>
                      </a:endParaRPr>
                    </a:p>
                  </a:txBody>
                  <a:tcPr marL="99060" marR="99060" marT="49530" marB="49530" anchor="ctr">
                    <a:solidFill>
                      <a:srgbClr val="ACC3A9"/>
                    </a:solidFill>
                  </a:tcPr>
                </a:tc>
                <a:extLst>
                  <a:ext uri="{0D108BD9-81ED-4DB2-BD59-A6C34878D82A}">
                    <a16:rowId xmlns:a16="http://schemas.microsoft.com/office/drawing/2014/main" val="3411191907"/>
                  </a:ext>
                </a:extLst>
              </a:tr>
              <a:tr h="1000465">
                <a:tc>
                  <a:txBody>
                    <a:bodyPr/>
                    <a:lstStyle/>
                    <a:p>
                      <a:pPr marL="0" marR="0" indent="0" algn="just" rtl="0" eaLnBrk="1" fontAlgn="auto" latinLnBrk="0" hangingPunct="1">
                        <a:lnSpc>
                          <a:spcPct val="100000"/>
                        </a:lnSpc>
                        <a:spcBef>
                          <a:spcPts val="0"/>
                        </a:spcBef>
                        <a:spcAft>
                          <a:spcPts val="0"/>
                        </a:spcAft>
                        <a:buClrTx/>
                        <a:buSzTx/>
                        <a:buFont typeface="Calibri"/>
                        <a:buNone/>
                      </a:pPr>
                      <a:r>
                        <a:rPr lang="en-US" sz="800" b="0" u="none" dirty="0">
                          <a:latin typeface="Aptos Narrow" panose="020B0004020202020204" pitchFamily="34" charset="0"/>
                        </a:rPr>
                        <a:t>We will spend the first part of term learning all about money. After this, we will move on to multiplication and division, this will help us consolidate our Club awards as well. We will then move onto ‘Measurement’ with a key focus on Length, Height and Capacity.  </a:t>
                      </a:r>
                    </a:p>
                    <a:p>
                      <a:pPr marL="0" marR="0" indent="0" algn="just" rtl="0" eaLnBrk="1" fontAlgn="auto" latinLnBrk="0" hangingPunct="1">
                        <a:lnSpc>
                          <a:spcPct val="100000"/>
                        </a:lnSpc>
                        <a:spcBef>
                          <a:spcPts val="0"/>
                        </a:spcBef>
                        <a:spcAft>
                          <a:spcPts val="0"/>
                        </a:spcAft>
                        <a:buClrTx/>
                        <a:buSzTx/>
                        <a:buFont typeface="Calibri"/>
                        <a:buNone/>
                      </a:pPr>
                      <a:r>
                        <a:rPr lang="en-US" sz="800" b="0" u="none" dirty="0">
                          <a:latin typeface="Aptos Narrow" panose="020B0004020202020204" pitchFamily="34" charset="0"/>
                        </a:rPr>
                        <a:t>Each week we consolidate our learning through Clubs.  We work through doubles, number bonds and then onto our multiplication calculations.</a:t>
                      </a:r>
                    </a:p>
                    <a:p>
                      <a:pPr marL="0" marR="0" indent="0" algn="just" rtl="0" eaLnBrk="1" fontAlgn="auto" latinLnBrk="0" hangingPunct="1">
                        <a:lnSpc>
                          <a:spcPct val="100000"/>
                        </a:lnSpc>
                        <a:spcBef>
                          <a:spcPts val="0"/>
                        </a:spcBef>
                        <a:spcAft>
                          <a:spcPts val="0"/>
                        </a:spcAft>
                        <a:buClrTx/>
                        <a:buSzTx/>
                        <a:buFont typeface="Calibri"/>
                        <a:buNone/>
                      </a:pPr>
                      <a:endParaRPr lang="en-US" sz="800" b="0" u="none" dirty="0">
                        <a:latin typeface="Aptos Narrow" panose="020B0004020202020204" pitchFamily="34" charset="0"/>
                      </a:endParaRP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2" name="Table 11">
            <a:extLst>
              <a:ext uri="{FF2B5EF4-FFF2-40B4-BE49-F238E27FC236}">
                <a16:creationId xmlns:a16="http://schemas.microsoft.com/office/drawing/2014/main" id="{B95526BB-D8EC-533C-30F5-3DE853179E4D}"/>
              </a:ext>
            </a:extLst>
          </p:cNvPr>
          <p:cNvGraphicFramePr>
            <a:graphicFrameLocks noGrp="1"/>
          </p:cNvGraphicFramePr>
          <p:nvPr>
            <p:extLst>
              <p:ext uri="{D42A27DB-BD31-4B8C-83A1-F6EECF244321}">
                <p14:modId xmlns:p14="http://schemas.microsoft.com/office/powerpoint/2010/main" val="1848234013"/>
              </p:ext>
            </p:extLst>
          </p:nvPr>
        </p:nvGraphicFramePr>
        <p:xfrm>
          <a:off x="282815" y="4214191"/>
          <a:ext cx="3047124" cy="1708674"/>
        </p:xfrm>
        <a:graphic>
          <a:graphicData uri="http://schemas.openxmlformats.org/drawingml/2006/table">
            <a:tbl>
              <a:tblPr firstRow="1" bandRow="1">
                <a:tableStyleId>{5C22544A-7EE6-4342-B048-85BDC9FD1C3A}</a:tableStyleId>
              </a:tblPr>
              <a:tblGrid>
                <a:gridCol w="3047124">
                  <a:extLst>
                    <a:ext uri="{9D8B030D-6E8A-4147-A177-3AD203B41FA5}">
                      <a16:colId xmlns:a16="http://schemas.microsoft.com/office/drawing/2014/main" val="899087814"/>
                    </a:ext>
                  </a:extLst>
                </a:gridCol>
              </a:tblGrid>
              <a:tr h="351574">
                <a:tc>
                  <a:txBody>
                    <a:bodyPr/>
                    <a:lstStyle/>
                    <a:p>
                      <a:pPr algn="ctr"/>
                      <a:r>
                        <a:rPr lang="en-US" sz="1400" dirty="0">
                          <a:solidFill>
                            <a:schemeClr val="tx2"/>
                          </a:solidFill>
                        </a:rPr>
                        <a:t>Science</a:t>
                      </a:r>
                    </a:p>
                  </a:txBody>
                  <a:tcPr marL="99060" marR="99060" marT="49530" marB="49530" anchor="ctr">
                    <a:solidFill>
                      <a:srgbClr val="ACC3A9"/>
                    </a:solidFill>
                  </a:tcPr>
                </a:tc>
                <a:extLst>
                  <a:ext uri="{0D108BD9-81ED-4DB2-BD59-A6C34878D82A}">
                    <a16:rowId xmlns:a16="http://schemas.microsoft.com/office/drawing/2014/main" val="3411191907"/>
                  </a:ext>
                </a:extLst>
              </a:tr>
              <a:tr h="1357100">
                <a:tc>
                  <a:txBody>
                    <a:bodyPr/>
                    <a:lstStyle/>
                    <a:p>
                      <a:pPr algn="just"/>
                      <a:r>
                        <a:rPr lang="en-US" sz="850" b="1" u="sng" dirty="0">
                          <a:latin typeface="Aptos Narrow" panose="020B0004020202020204" pitchFamily="34" charset="0"/>
                        </a:rPr>
                        <a:t>Use of Everyday Materials – Materials Matter: </a:t>
                      </a:r>
                      <a:r>
                        <a:rPr lang="en-US" sz="850" b="0" u="none" dirty="0">
                          <a:latin typeface="Aptos Narrow" panose="020B0004020202020204" pitchFamily="34" charset="0"/>
                        </a:rPr>
                        <a:t>Our Big Question is </a:t>
                      </a:r>
                      <a:r>
                        <a:rPr lang="en-US" sz="850" b="1" i="1" u="none" dirty="0">
                          <a:latin typeface="Aptos Narrow" panose="020B0004020202020204" pitchFamily="34" charset="0"/>
                        </a:rPr>
                        <a:t>What material is best for mopping up spills?</a:t>
                      </a:r>
                      <a:r>
                        <a:rPr lang="en-US" sz="850" b="1" i="0" u="none" dirty="0">
                          <a:latin typeface="Aptos Narrow" panose="020B0004020202020204" pitchFamily="34" charset="0"/>
                        </a:rPr>
                        <a:t> </a:t>
                      </a:r>
                      <a:r>
                        <a:rPr lang="en-US" sz="850" b="0" i="0" u="none" dirty="0">
                          <a:latin typeface="Aptos Narrow" panose="020B0004020202020204" pitchFamily="34" charset="0"/>
                        </a:rPr>
                        <a:t>We will identify different everyday materials, discuss their uses and determine which material is best suited for their purpose. </a:t>
                      </a:r>
                    </a:p>
                    <a:p>
                      <a:pPr algn="just"/>
                      <a:r>
                        <a:rPr lang="en-US" sz="850" b="1" u="sng" dirty="0">
                          <a:latin typeface="Aptos Narrow" panose="020B0004020202020204" pitchFamily="34" charset="0"/>
                        </a:rPr>
                        <a:t>Use of Everyday Materials – Squash, Bend, Twist, Stretch: </a:t>
                      </a:r>
                      <a:r>
                        <a:rPr lang="en-US" sz="850" b="0" u="none" dirty="0">
                          <a:latin typeface="Aptos Narrow" panose="020B0004020202020204" pitchFamily="34" charset="0"/>
                        </a:rPr>
                        <a:t>Our Big </a:t>
                      </a:r>
                      <a:r>
                        <a:rPr lang="en-US" sz="800" b="0" u="none" dirty="0">
                          <a:latin typeface="Aptos Narrow" panose="020B0004020202020204" pitchFamily="34" charset="0"/>
                        </a:rPr>
                        <a:t>Questions is </a:t>
                      </a:r>
                      <a:r>
                        <a:rPr lang="en-GB" sz="800" b="1" i="1" u="none" dirty="0">
                          <a:latin typeface="Aptos Narrow" panose="020B0004020202020204" pitchFamily="34" charset="0"/>
                        </a:rPr>
                        <a:t>What type of paper is best for making bridges?</a:t>
                      </a:r>
                    </a:p>
                    <a:p>
                      <a:pPr algn="just"/>
                      <a:r>
                        <a:rPr lang="en-GB" sz="800" b="0" i="0" u="none" dirty="0">
                          <a:latin typeface="Aptos Narrow" panose="020B0004020202020204" pitchFamily="34" charset="0"/>
                        </a:rPr>
                        <a:t>We will explore how different materials can be manipulated and how their properties differ.</a:t>
                      </a:r>
                      <a:endParaRPr lang="en-US" sz="800" b="0" i="0" u="none" dirty="0">
                        <a:latin typeface="Aptos Narrow" panose="020B0004020202020204" pitchFamily="34" charset="0"/>
                      </a:endParaRPr>
                    </a:p>
                    <a:p>
                      <a:pPr algn="just"/>
                      <a:endParaRPr lang="en-US" sz="800" b="0" u="none" dirty="0">
                        <a:latin typeface="Aptos Narrow" panose="020B0004020202020204" pitchFamily="34" charset="0"/>
                      </a:endParaRP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3" name="Table 12">
            <a:extLst>
              <a:ext uri="{FF2B5EF4-FFF2-40B4-BE49-F238E27FC236}">
                <a16:creationId xmlns:a16="http://schemas.microsoft.com/office/drawing/2014/main" id="{D7DAB8ED-9D6A-240A-8EC8-CC55675357D2}"/>
              </a:ext>
            </a:extLst>
          </p:cNvPr>
          <p:cNvGraphicFramePr>
            <a:graphicFrameLocks noGrp="1"/>
          </p:cNvGraphicFramePr>
          <p:nvPr>
            <p:extLst>
              <p:ext uri="{D42A27DB-BD31-4B8C-83A1-F6EECF244321}">
                <p14:modId xmlns:p14="http://schemas.microsoft.com/office/powerpoint/2010/main" val="400755693"/>
              </p:ext>
            </p:extLst>
          </p:nvPr>
        </p:nvGraphicFramePr>
        <p:xfrm>
          <a:off x="3381996" y="3847565"/>
          <a:ext cx="3099004" cy="1310586"/>
        </p:xfrm>
        <a:graphic>
          <a:graphicData uri="http://schemas.openxmlformats.org/drawingml/2006/table">
            <a:tbl>
              <a:tblPr firstRow="1" bandRow="1">
                <a:tableStyleId>{5C22544A-7EE6-4342-B048-85BDC9FD1C3A}</a:tableStyleId>
              </a:tblPr>
              <a:tblGrid>
                <a:gridCol w="3099004">
                  <a:extLst>
                    <a:ext uri="{9D8B030D-6E8A-4147-A177-3AD203B41FA5}">
                      <a16:colId xmlns:a16="http://schemas.microsoft.com/office/drawing/2014/main" val="899087814"/>
                    </a:ext>
                  </a:extLst>
                </a:gridCol>
              </a:tblGrid>
              <a:tr h="388566">
                <a:tc>
                  <a:txBody>
                    <a:bodyPr/>
                    <a:lstStyle/>
                    <a:p>
                      <a:pPr algn="ctr"/>
                      <a:r>
                        <a:rPr lang="en-US" sz="1400" dirty="0">
                          <a:solidFill>
                            <a:schemeClr val="tx2"/>
                          </a:solidFill>
                        </a:rPr>
                        <a:t>Religious Education</a:t>
                      </a:r>
                    </a:p>
                  </a:txBody>
                  <a:tcPr marL="99060" marR="99060" marT="49530" marB="49530" anchor="ctr">
                    <a:solidFill>
                      <a:srgbClr val="ACC3A9"/>
                    </a:solidFill>
                  </a:tcPr>
                </a:tc>
                <a:extLst>
                  <a:ext uri="{0D108BD9-81ED-4DB2-BD59-A6C34878D82A}">
                    <a16:rowId xmlns:a16="http://schemas.microsoft.com/office/drawing/2014/main" val="3411191907"/>
                  </a:ext>
                </a:extLst>
              </a:tr>
              <a:tr h="806304">
                <a:tc>
                  <a:txBody>
                    <a:bodyPr/>
                    <a:lstStyle/>
                    <a:p>
                      <a:pPr algn="just"/>
                      <a:r>
                        <a:rPr lang="en-US" sz="900" b="1" u="sng" dirty="0">
                          <a:latin typeface="Aptos Narrow" panose="020B0004020202020204" pitchFamily="34" charset="0"/>
                        </a:rPr>
                        <a:t>Rules and Routines:</a:t>
                      </a:r>
                      <a:r>
                        <a:rPr lang="en-US" sz="900" b="1" u="none" dirty="0">
                          <a:latin typeface="Aptos Narrow" panose="020B0004020202020204" pitchFamily="34" charset="0"/>
                        </a:rPr>
                        <a:t> </a:t>
                      </a:r>
                      <a:r>
                        <a:rPr lang="en-US" sz="900" b="0" u="none" dirty="0">
                          <a:latin typeface="Aptos Narrow" panose="020B0004020202020204" pitchFamily="34" charset="0"/>
                        </a:rPr>
                        <a:t>We will explore the difference between a rule and a routine and how different rules apply to different religions.</a:t>
                      </a:r>
                    </a:p>
                    <a:p>
                      <a:pPr algn="just"/>
                      <a:r>
                        <a:rPr lang="en-US" sz="900" b="1" u="sng" dirty="0">
                          <a:latin typeface="Aptos Narrow" panose="020B0004020202020204" pitchFamily="34" charset="0"/>
                        </a:rPr>
                        <a:t>Beginnings and Endings:</a:t>
                      </a:r>
                      <a:r>
                        <a:rPr lang="en-US" sz="900" b="1" u="none" dirty="0">
                          <a:latin typeface="Aptos Narrow" panose="020B0004020202020204" pitchFamily="34" charset="0"/>
                        </a:rPr>
                        <a:t> </a:t>
                      </a:r>
                      <a:r>
                        <a:rPr lang="en-US" sz="900" b="0" u="none" dirty="0">
                          <a:latin typeface="Aptos Narrow" panose="020B0004020202020204" pitchFamily="34" charset="0"/>
                        </a:rPr>
                        <a:t>We will learn about how beginnings can be a time of excitement and happiness, whereas endings are a time to remember and reflect within different religions.  </a:t>
                      </a: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5" name="Table 14">
            <a:extLst>
              <a:ext uri="{FF2B5EF4-FFF2-40B4-BE49-F238E27FC236}">
                <a16:creationId xmlns:a16="http://schemas.microsoft.com/office/drawing/2014/main" id="{B8A13BCB-3437-A67B-FC1B-441D8C7F1719}"/>
              </a:ext>
            </a:extLst>
          </p:cNvPr>
          <p:cNvGraphicFramePr>
            <a:graphicFrameLocks noGrp="1"/>
          </p:cNvGraphicFramePr>
          <p:nvPr>
            <p:extLst>
              <p:ext uri="{D42A27DB-BD31-4B8C-83A1-F6EECF244321}">
                <p14:modId xmlns:p14="http://schemas.microsoft.com/office/powerpoint/2010/main" val="3430534215"/>
              </p:ext>
            </p:extLst>
          </p:nvPr>
        </p:nvGraphicFramePr>
        <p:xfrm>
          <a:off x="3390900" y="1299884"/>
          <a:ext cx="3124200" cy="2621178"/>
        </p:xfrm>
        <a:graphic>
          <a:graphicData uri="http://schemas.openxmlformats.org/drawingml/2006/table">
            <a:tbl>
              <a:tblPr firstRow="1" bandRow="1">
                <a:tableStyleId>{5C22544A-7EE6-4342-B048-85BDC9FD1C3A}</a:tableStyleId>
              </a:tblPr>
              <a:tblGrid>
                <a:gridCol w="3124200">
                  <a:extLst>
                    <a:ext uri="{9D8B030D-6E8A-4147-A177-3AD203B41FA5}">
                      <a16:colId xmlns:a16="http://schemas.microsoft.com/office/drawing/2014/main" val="899087814"/>
                    </a:ext>
                  </a:extLst>
                </a:gridCol>
              </a:tblGrid>
              <a:tr h="853872">
                <a:tc>
                  <a:txBody>
                    <a:bodyPr/>
                    <a:lstStyle/>
                    <a:p>
                      <a:pPr algn="ctr"/>
                      <a:r>
                        <a:rPr lang="en-US" sz="1400" dirty="0">
                          <a:solidFill>
                            <a:schemeClr val="bg1"/>
                          </a:solidFill>
                        </a:rPr>
                        <a:t>Spring 2026</a:t>
                      </a:r>
                    </a:p>
                    <a:p>
                      <a:pPr algn="ctr"/>
                      <a:r>
                        <a:rPr lang="en-US" sz="1600" dirty="0">
                          <a:solidFill>
                            <a:schemeClr val="bg1"/>
                          </a:solidFill>
                        </a:rPr>
                        <a:t>What Makes Britain Great?</a:t>
                      </a:r>
                    </a:p>
                    <a:p>
                      <a:pPr algn="ctr"/>
                      <a:r>
                        <a:rPr lang="en-US" sz="1100" dirty="0">
                          <a:solidFill>
                            <a:schemeClr val="tx2"/>
                          </a:solidFill>
                        </a:rPr>
                        <a:t>Spring 1 Value: Aspiration</a:t>
                      </a:r>
                    </a:p>
                    <a:p>
                      <a:pPr algn="ctr"/>
                      <a:r>
                        <a:rPr lang="en-US" sz="1100" dirty="0">
                          <a:solidFill>
                            <a:schemeClr val="tx2"/>
                          </a:solidFill>
                        </a:rPr>
                        <a:t>Spring 2 Value: Collaboration</a:t>
                      </a:r>
                    </a:p>
                  </a:txBody>
                  <a:tcPr marL="99060" marR="99060" marT="49530" marB="49530" anchor="ctr">
                    <a:solidFill>
                      <a:srgbClr val="ACC3A9"/>
                    </a:solidFill>
                  </a:tcPr>
                </a:tc>
                <a:extLst>
                  <a:ext uri="{0D108BD9-81ED-4DB2-BD59-A6C34878D82A}">
                    <a16:rowId xmlns:a16="http://schemas.microsoft.com/office/drawing/2014/main" val="3411191907"/>
                  </a:ext>
                </a:extLst>
              </a:tr>
              <a:tr h="1729638">
                <a:tc>
                  <a:txBody>
                    <a:bodyPr/>
                    <a:lstStyle/>
                    <a:p>
                      <a:pPr algn="just"/>
                      <a:r>
                        <a:rPr lang="en-US" sz="800" b="1" u="sng" dirty="0">
                          <a:latin typeface="Aptos Narrow" panose="020B0004020202020204" pitchFamily="34" charset="0"/>
                        </a:rPr>
                        <a:t>P.E.</a:t>
                      </a:r>
                      <a:r>
                        <a:rPr lang="en-US" sz="800" b="1" u="none" dirty="0">
                          <a:latin typeface="Aptos Narrow" panose="020B0004020202020204" pitchFamily="34" charset="0"/>
                        </a:rPr>
                        <a:t> </a:t>
                      </a:r>
                      <a:r>
                        <a:rPr lang="en-US" sz="800" b="0" i="0" u="none" strike="noStrike" noProof="0" dirty="0">
                          <a:solidFill>
                            <a:srgbClr val="000000"/>
                          </a:solidFill>
                          <a:latin typeface="Aptos Narrow" panose="020B0004020202020204" pitchFamily="34" charset="0"/>
                        </a:rPr>
                        <a:t>is on Mondays.  Correct PE kit should be worn on these days. No earrings please, and long hair should be tied back.</a:t>
                      </a:r>
                    </a:p>
                    <a:p>
                      <a:pPr algn="just"/>
                      <a:endParaRPr lang="en-US" sz="800" b="0" i="0" u="none" strike="noStrike" noProof="0" dirty="0">
                        <a:solidFill>
                          <a:srgbClr val="000000"/>
                        </a:solidFill>
                        <a:latin typeface="Aptos Narrow" panose="020B0004020202020204" pitchFamily="34" charset="0"/>
                      </a:endParaRPr>
                    </a:p>
                    <a:p>
                      <a:pPr algn="just"/>
                      <a:r>
                        <a:rPr lang="en-US" sz="800" b="1" i="0" u="sng" strike="noStrike" noProof="0" dirty="0">
                          <a:solidFill>
                            <a:srgbClr val="000000"/>
                          </a:solidFill>
                          <a:latin typeface="Aptos Narrow" panose="020B0004020202020204" pitchFamily="34" charset="0"/>
                        </a:rPr>
                        <a:t>Forest Time </a:t>
                      </a:r>
                      <a:r>
                        <a:rPr lang="en-US" sz="800" b="0" i="0" u="none" strike="noStrike" noProof="0" dirty="0">
                          <a:solidFill>
                            <a:srgbClr val="000000"/>
                          </a:solidFill>
                          <a:latin typeface="Aptos Narrow" panose="020B0004020202020204" pitchFamily="34" charset="0"/>
                        </a:rPr>
                        <a:t>will take place on Wednesday afternoon.  Pleasure ensure your child is wearing the correct clothing and footwear.  </a:t>
                      </a:r>
                      <a:endParaRPr lang="en-US" sz="800" dirty="0">
                        <a:latin typeface="Aptos Narrow" panose="020B0004020202020204" pitchFamily="34" charset="0"/>
                      </a:endParaRPr>
                    </a:p>
                    <a:p>
                      <a:pPr algn="just"/>
                      <a:endParaRPr lang="en-US" sz="500" b="0" u="none" dirty="0">
                        <a:latin typeface="Aptos Narrow" panose="020B0004020202020204" pitchFamily="34" charset="0"/>
                      </a:endParaRPr>
                    </a:p>
                    <a:p>
                      <a:pPr algn="just"/>
                      <a:r>
                        <a:rPr lang="en-US" sz="800" b="1" u="sng" dirty="0">
                          <a:latin typeface="Aptos Narrow" panose="020B0004020202020204" pitchFamily="34" charset="0"/>
                        </a:rPr>
                        <a:t>Homework / Home Learning:</a:t>
                      </a:r>
                    </a:p>
                    <a:p>
                      <a:pPr lvl="0" algn="just">
                        <a:buNone/>
                      </a:pPr>
                      <a:r>
                        <a:rPr lang="en-US" sz="800" b="0" i="0" u="none" strike="noStrike" noProof="0" dirty="0">
                          <a:solidFill>
                            <a:srgbClr val="000000"/>
                          </a:solidFill>
                          <a:latin typeface="Aptos Narrow" panose="020B0004020202020204" pitchFamily="34" charset="0"/>
                        </a:rPr>
                        <a:t>• Daily 15 minutes reading (recorded in Reading Records) </a:t>
                      </a:r>
                    </a:p>
                    <a:p>
                      <a:pPr lvl="0" algn="just">
                        <a:buNone/>
                      </a:pPr>
                      <a:r>
                        <a:rPr lang="en-US" sz="800" b="0" i="0" u="none" strike="noStrike" noProof="0" dirty="0">
                          <a:solidFill>
                            <a:srgbClr val="000000"/>
                          </a:solidFill>
                          <a:latin typeface="Aptos Narrow" panose="020B0004020202020204" pitchFamily="34" charset="0"/>
                        </a:rPr>
                        <a:t>• Times Table Rock Stars (TTRS) </a:t>
                      </a:r>
                    </a:p>
                    <a:p>
                      <a:pPr marL="171450" lvl="0" indent="-171450" algn="just">
                        <a:buFont typeface="Arial" panose="020B0604020202020204" pitchFamily="34" charset="0"/>
                        <a:buChar char="•"/>
                      </a:pPr>
                      <a:r>
                        <a:rPr lang="en-US" sz="800" b="0" i="0" u="none" strike="noStrike" noProof="0" dirty="0" err="1">
                          <a:solidFill>
                            <a:srgbClr val="000000"/>
                          </a:solidFill>
                          <a:latin typeface="Aptos Narrow" panose="020B0004020202020204" pitchFamily="34" charset="0"/>
                        </a:rPr>
                        <a:t>Numbots</a:t>
                      </a:r>
                      <a:r>
                        <a:rPr lang="en-US" sz="800" b="0" i="0" u="none" strike="noStrike" noProof="0" dirty="0">
                          <a:solidFill>
                            <a:srgbClr val="000000"/>
                          </a:solidFill>
                          <a:latin typeface="Aptos Narrow" panose="020B0004020202020204" pitchFamily="34" charset="0"/>
                        </a:rPr>
                        <a:t> (passwords are in your child’s reading diary).  </a:t>
                      </a:r>
                    </a:p>
                    <a:p>
                      <a:pPr lvl="0" algn="just">
                        <a:buNone/>
                      </a:pPr>
                      <a:endParaRPr lang="en-US" sz="500" dirty="0">
                        <a:latin typeface="Aptos Narrow" panose="020B0004020202020204" pitchFamily="34" charset="0"/>
                      </a:endParaRPr>
                    </a:p>
                    <a:p>
                      <a:pPr algn="just"/>
                      <a:r>
                        <a:rPr lang="en-US" sz="800" b="1" u="sng" dirty="0">
                          <a:latin typeface="Aptos Narrow" panose="020B0004020202020204" pitchFamily="34" charset="0"/>
                        </a:rPr>
                        <a:t>My Happy Mind Module</a:t>
                      </a:r>
                    </a:p>
                    <a:p>
                      <a:pPr lvl="0" algn="just">
                        <a:buNone/>
                      </a:pPr>
                      <a:r>
                        <a:rPr lang="en-US" sz="800" b="0" i="0" u="none" strike="noStrike" noProof="0" dirty="0">
                          <a:solidFill>
                            <a:srgbClr val="000000"/>
                          </a:solidFill>
                          <a:latin typeface="Aptos Narrow" panose="020B0004020202020204" pitchFamily="34" charset="0"/>
                        </a:rPr>
                        <a:t>• Appreciate – How to show and appreciate others.</a:t>
                      </a:r>
                    </a:p>
                    <a:p>
                      <a:pPr marL="171450" lvl="0" indent="-171450" algn="just">
                        <a:buFont typeface="Arial" panose="020B0604020202020204" pitchFamily="34" charset="0"/>
                        <a:buChar char="•"/>
                      </a:pPr>
                      <a:r>
                        <a:rPr lang="en-US" sz="800" b="0" i="0" u="none" strike="noStrike" noProof="0" dirty="0">
                          <a:solidFill>
                            <a:srgbClr val="000000"/>
                          </a:solidFill>
                          <a:latin typeface="Aptos Narrow" panose="020B0004020202020204" pitchFamily="34" charset="0"/>
                        </a:rPr>
                        <a:t>Relate – Building positive relationships through various techniques.</a:t>
                      </a: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6" name="Table 15">
            <a:extLst>
              <a:ext uri="{FF2B5EF4-FFF2-40B4-BE49-F238E27FC236}">
                <a16:creationId xmlns:a16="http://schemas.microsoft.com/office/drawing/2014/main" id="{D276EC06-D527-8C1E-F1FC-69658B05DAB5}"/>
              </a:ext>
            </a:extLst>
          </p:cNvPr>
          <p:cNvGraphicFramePr>
            <a:graphicFrameLocks noGrp="1"/>
          </p:cNvGraphicFramePr>
          <p:nvPr>
            <p:extLst>
              <p:ext uri="{D42A27DB-BD31-4B8C-83A1-F6EECF244321}">
                <p14:modId xmlns:p14="http://schemas.microsoft.com/office/powerpoint/2010/main" val="1907636809"/>
              </p:ext>
            </p:extLst>
          </p:nvPr>
        </p:nvGraphicFramePr>
        <p:xfrm>
          <a:off x="6687408" y="1269393"/>
          <a:ext cx="2889356" cy="1664983"/>
        </p:xfrm>
        <a:graphic>
          <a:graphicData uri="http://schemas.openxmlformats.org/drawingml/2006/table">
            <a:tbl>
              <a:tblPr firstRow="1" bandRow="1">
                <a:tableStyleId>{5C22544A-7EE6-4342-B048-85BDC9FD1C3A}</a:tableStyleId>
              </a:tblPr>
              <a:tblGrid>
                <a:gridCol w="2889356">
                  <a:extLst>
                    <a:ext uri="{9D8B030D-6E8A-4147-A177-3AD203B41FA5}">
                      <a16:colId xmlns:a16="http://schemas.microsoft.com/office/drawing/2014/main" val="899087814"/>
                    </a:ext>
                  </a:extLst>
                </a:gridCol>
              </a:tblGrid>
              <a:tr h="331483">
                <a:tc>
                  <a:txBody>
                    <a:bodyPr/>
                    <a:lstStyle/>
                    <a:p>
                      <a:pPr algn="ctr"/>
                      <a:r>
                        <a:rPr lang="en-US" sz="1400" dirty="0">
                          <a:solidFill>
                            <a:schemeClr val="tx2"/>
                          </a:solidFill>
                        </a:rPr>
                        <a:t>Topic</a:t>
                      </a:r>
                    </a:p>
                  </a:txBody>
                  <a:tcPr marL="99060" marR="99060" marT="49530" marB="49530" anchor="ctr">
                    <a:solidFill>
                      <a:srgbClr val="ACC3A9"/>
                    </a:solidFill>
                  </a:tcPr>
                </a:tc>
                <a:extLst>
                  <a:ext uri="{0D108BD9-81ED-4DB2-BD59-A6C34878D82A}">
                    <a16:rowId xmlns:a16="http://schemas.microsoft.com/office/drawing/2014/main" val="3411191907"/>
                  </a:ext>
                </a:extLst>
              </a:tr>
              <a:tr h="930611">
                <a:tc>
                  <a:txBody>
                    <a:bodyPr/>
                    <a:lstStyle/>
                    <a:p>
                      <a:pPr algn="just"/>
                      <a:r>
                        <a:rPr lang="en-US" sz="900" b="1" u="sng" dirty="0">
                          <a:latin typeface="Aptos Narrow" panose="020B0004020202020204" pitchFamily="34" charset="0"/>
                        </a:rPr>
                        <a:t>Spring 1 focus; Castles.  </a:t>
                      </a:r>
                      <a:r>
                        <a:rPr lang="en-US" sz="900" b="0" u="none" dirty="0">
                          <a:latin typeface="Aptos Narrow" panose="020B0004020202020204" pitchFamily="34" charset="0"/>
                        </a:rPr>
                        <a:t>Our Big question</a:t>
                      </a:r>
                      <a:r>
                        <a:rPr lang="en-US" sz="900" b="1" i="1" u="none" dirty="0">
                          <a:latin typeface="Aptos Narrow" panose="020B0004020202020204" pitchFamily="34" charset="0"/>
                        </a:rPr>
                        <a:t> </a:t>
                      </a:r>
                      <a:r>
                        <a:rPr lang="en-US" sz="900" b="0" i="0" u="none" dirty="0">
                          <a:latin typeface="Aptos Narrow" panose="020B0004020202020204" pitchFamily="34" charset="0"/>
                        </a:rPr>
                        <a:t>is</a:t>
                      </a:r>
                      <a:r>
                        <a:rPr lang="en-US" sz="900" b="1" i="1" u="none" dirty="0">
                          <a:latin typeface="Aptos Narrow" panose="020B0004020202020204" pitchFamily="34" charset="0"/>
                        </a:rPr>
                        <a:t> Why did we need castles, and do we still need them? </a:t>
                      </a:r>
                      <a:r>
                        <a:rPr lang="en-GB" sz="900" b="1" i="1" u="none" dirty="0">
                          <a:latin typeface="Aptos Narrow" panose="020B0004020202020204" pitchFamily="34" charset="0"/>
                        </a:rPr>
                        <a:t>W</a:t>
                      </a:r>
                      <a:r>
                        <a:rPr lang="en-GB" sz="900" dirty="0"/>
                        <a:t>e will be learning about different types of Castles, why they were built, and what they are used for</a:t>
                      </a:r>
                      <a:endParaRPr lang="en-US" sz="900" b="1" i="1" u="none" dirty="0">
                        <a:latin typeface="Aptos Narrow" panose="020B0004020202020204" pitchFamily="34" charset="0"/>
                      </a:endParaRPr>
                    </a:p>
                    <a:p>
                      <a:pPr algn="just"/>
                      <a:r>
                        <a:rPr lang="en-US" sz="900" b="1" i="0" u="sng" dirty="0">
                          <a:latin typeface="Aptos Narrow" panose="020B0004020202020204" pitchFamily="34" charset="0"/>
                        </a:rPr>
                        <a:t>Spring 2 focus: Significant Queens.  </a:t>
                      </a:r>
                      <a:r>
                        <a:rPr lang="en-US" sz="900" b="0" i="0" u="none" dirty="0">
                          <a:latin typeface="Aptos Narrow" panose="020B0004020202020204" pitchFamily="34" charset="0"/>
                        </a:rPr>
                        <a:t>Our Big question is </a:t>
                      </a:r>
                      <a:r>
                        <a:rPr lang="en-US" sz="900" b="1" i="0" u="none" dirty="0">
                          <a:latin typeface="Aptos Narrow" panose="020B0004020202020204" pitchFamily="34" charset="0"/>
                        </a:rPr>
                        <a:t>How did life in Britain change under different Monarchs</a:t>
                      </a:r>
                      <a:r>
                        <a:rPr lang="en-US" sz="900" b="1" i="1" u="none" dirty="0">
                          <a:latin typeface="Aptos Narrow" panose="020B0004020202020204" pitchFamily="34" charset="0"/>
                        </a:rPr>
                        <a:t>? </a:t>
                      </a:r>
                      <a:r>
                        <a:rPr lang="en-GB" sz="900" b="1" i="1" u="none" dirty="0">
                          <a:latin typeface="Aptos Narrow" panose="020B0004020202020204" pitchFamily="34" charset="0"/>
                        </a:rPr>
                        <a:t>W</a:t>
                      </a:r>
                      <a:r>
                        <a:rPr lang="en-GB" sz="900" dirty="0"/>
                        <a:t>e will be learning about how life in Britain changed under the rule of different Monarchs.</a:t>
                      </a:r>
                      <a:r>
                        <a:rPr lang="en-US" sz="900" b="0" i="0" u="none" dirty="0">
                          <a:latin typeface="Aptos Narrow" panose="020B0004020202020204" pitchFamily="34" charset="0"/>
                        </a:rPr>
                        <a:t>  </a:t>
                      </a:r>
                      <a:endParaRPr lang="en-US" sz="900" b="1" i="1" u="none" dirty="0">
                        <a:latin typeface="Aptos Narrow" panose="020B0004020202020204" pitchFamily="34" charset="0"/>
                      </a:endParaRPr>
                    </a:p>
                    <a:p>
                      <a:pPr algn="just"/>
                      <a:endParaRPr lang="en-US" sz="900" dirty="0"/>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7" name="Table 16">
            <a:extLst>
              <a:ext uri="{FF2B5EF4-FFF2-40B4-BE49-F238E27FC236}">
                <a16:creationId xmlns:a16="http://schemas.microsoft.com/office/drawing/2014/main" id="{8DFCC004-4359-E604-C0A4-467138009423}"/>
              </a:ext>
            </a:extLst>
          </p:cNvPr>
          <p:cNvGraphicFramePr>
            <a:graphicFrameLocks noGrp="1"/>
          </p:cNvGraphicFramePr>
          <p:nvPr>
            <p:extLst>
              <p:ext uri="{D42A27DB-BD31-4B8C-83A1-F6EECF244321}">
                <p14:modId xmlns:p14="http://schemas.microsoft.com/office/powerpoint/2010/main" val="2984981161"/>
              </p:ext>
            </p:extLst>
          </p:nvPr>
        </p:nvGraphicFramePr>
        <p:xfrm>
          <a:off x="6586687" y="2751038"/>
          <a:ext cx="3027622" cy="1021080"/>
        </p:xfrm>
        <a:graphic>
          <a:graphicData uri="http://schemas.openxmlformats.org/drawingml/2006/table">
            <a:tbl>
              <a:tblPr firstRow="1" bandRow="1">
                <a:tableStyleId>{5C22544A-7EE6-4342-B048-85BDC9FD1C3A}</a:tableStyleId>
              </a:tblPr>
              <a:tblGrid>
                <a:gridCol w="3027622">
                  <a:extLst>
                    <a:ext uri="{9D8B030D-6E8A-4147-A177-3AD203B41FA5}">
                      <a16:colId xmlns:a16="http://schemas.microsoft.com/office/drawing/2014/main" val="899087814"/>
                    </a:ext>
                  </a:extLst>
                </a:gridCol>
              </a:tblGrid>
              <a:tr h="271332">
                <a:tc>
                  <a:txBody>
                    <a:bodyPr/>
                    <a:lstStyle/>
                    <a:p>
                      <a:pPr algn="ctr"/>
                      <a:r>
                        <a:rPr lang="en-US" sz="1400" dirty="0">
                          <a:solidFill>
                            <a:schemeClr val="tx2"/>
                          </a:solidFill>
                        </a:rPr>
                        <a:t>Art/Design Technology</a:t>
                      </a:r>
                    </a:p>
                  </a:txBody>
                  <a:tcPr marL="99060" marR="99060" marT="49530" marB="49530" anchor="ctr">
                    <a:solidFill>
                      <a:srgbClr val="ACC3A9"/>
                    </a:solidFill>
                  </a:tcPr>
                </a:tc>
                <a:extLst>
                  <a:ext uri="{0D108BD9-81ED-4DB2-BD59-A6C34878D82A}">
                    <a16:rowId xmlns:a16="http://schemas.microsoft.com/office/drawing/2014/main" val="3411191907"/>
                  </a:ext>
                </a:extLst>
              </a:tr>
              <a:tr h="681640">
                <a:tc>
                  <a:txBody>
                    <a:bodyPr/>
                    <a:lstStyle/>
                    <a:p>
                      <a:pPr algn="just"/>
                      <a:r>
                        <a:rPr lang="en-US" sz="800" dirty="0"/>
                        <a:t>In Spring 1 the focus will be on designing and creating a mechanism. We will plan, design, create and evaluate our own functional rotating Fairground Wheel! </a:t>
                      </a:r>
                    </a:p>
                    <a:p>
                      <a:pPr algn="just"/>
                      <a:r>
                        <a:rPr lang="en-US" sz="800" dirty="0"/>
                        <a:t>In Spring 2 we will be </a:t>
                      </a:r>
                      <a:r>
                        <a:rPr lang="en-US" sz="800" dirty="0" err="1"/>
                        <a:t>colour</a:t>
                      </a:r>
                      <a:r>
                        <a:rPr lang="en-US" sz="800" dirty="0"/>
                        <a:t> mixing and creating textures using different tools. Our aim is to develop our composition in Art.</a:t>
                      </a: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19" name="Table 18">
            <a:extLst>
              <a:ext uri="{FF2B5EF4-FFF2-40B4-BE49-F238E27FC236}">
                <a16:creationId xmlns:a16="http://schemas.microsoft.com/office/drawing/2014/main" id="{A8065984-16B4-FBA1-CCC8-FF5D43E62563}"/>
              </a:ext>
            </a:extLst>
          </p:cNvPr>
          <p:cNvGraphicFramePr>
            <a:graphicFrameLocks noGrp="1"/>
          </p:cNvGraphicFramePr>
          <p:nvPr>
            <p:extLst>
              <p:ext uri="{D42A27DB-BD31-4B8C-83A1-F6EECF244321}">
                <p14:modId xmlns:p14="http://schemas.microsoft.com/office/powerpoint/2010/main" val="1926736741"/>
              </p:ext>
            </p:extLst>
          </p:nvPr>
        </p:nvGraphicFramePr>
        <p:xfrm>
          <a:off x="3423684" y="5158151"/>
          <a:ext cx="3057316" cy="1487848"/>
        </p:xfrm>
        <a:graphic>
          <a:graphicData uri="http://schemas.openxmlformats.org/drawingml/2006/table">
            <a:tbl>
              <a:tblPr firstRow="1" bandRow="1">
                <a:tableStyleId>{5C22544A-7EE6-4342-B048-85BDC9FD1C3A}</a:tableStyleId>
              </a:tblPr>
              <a:tblGrid>
                <a:gridCol w="3057316">
                  <a:extLst>
                    <a:ext uri="{9D8B030D-6E8A-4147-A177-3AD203B41FA5}">
                      <a16:colId xmlns:a16="http://schemas.microsoft.com/office/drawing/2014/main" val="899087814"/>
                    </a:ext>
                  </a:extLst>
                </a:gridCol>
              </a:tblGrid>
              <a:tr h="334199">
                <a:tc>
                  <a:txBody>
                    <a:bodyPr/>
                    <a:lstStyle/>
                    <a:p>
                      <a:pPr algn="ctr"/>
                      <a:r>
                        <a:rPr lang="en-US" sz="1400" dirty="0">
                          <a:solidFill>
                            <a:schemeClr val="tx2"/>
                          </a:solidFill>
                        </a:rPr>
                        <a:t>Physical Education</a:t>
                      </a:r>
                    </a:p>
                  </a:txBody>
                  <a:tcPr marL="99060" marR="99060" marT="49530" marB="49530" anchor="ctr">
                    <a:solidFill>
                      <a:srgbClr val="ACC3A9"/>
                    </a:solidFill>
                  </a:tcPr>
                </a:tc>
                <a:extLst>
                  <a:ext uri="{0D108BD9-81ED-4DB2-BD59-A6C34878D82A}">
                    <a16:rowId xmlns:a16="http://schemas.microsoft.com/office/drawing/2014/main" val="3411191907"/>
                  </a:ext>
                </a:extLst>
              </a:tr>
              <a:tr h="1153649">
                <a:tc>
                  <a:txBody>
                    <a:bodyPr/>
                    <a:lstStyle/>
                    <a:p>
                      <a:pPr algn="just"/>
                      <a:r>
                        <a:rPr lang="en-US" sz="900" b="1" u="sng" dirty="0">
                          <a:latin typeface="Aptos Narrow" panose="020B0004020202020204" pitchFamily="34" charset="0"/>
                        </a:rPr>
                        <a:t>Gymnastics:</a:t>
                      </a:r>
                      <a:r>
                        <a:rPr lang="en-US" sz="900" b="1" u="none" dirty="0">
                          <a:latin typeface="Aptos Narrow" panose="020B0004020202020204" pitchFamily="34" charset="0"/>
                        </a:rPr>
                        <a:t> </a:t>
                      </a:r>
                      <a:r>
                        <a:rPr lang="en-US" sz="900" b="0" u="none" dirty="0">
                          <a:latin typeface="Aptos Narrow" panose="020B0004020202020204" pitchFamily="34" charset="0"/>
                        </a:rPr>
                        <a:t>In gymnastics we will focus on our strength, co-ordination, balance and flexibility to perform a variety of routines confidently and competently.</a:t>
                      </a:r>
                    </a:p>
                    <a:p>
                      <a:pPr algn="just"/>
                      <a:endParaRPr lang="en-US" sz="900" b="0" u="none" dirty="0">
                        <a:latin typeface="Aptos Narrow" panose="020B0004020202020204" pitchFamily="34" charset="0"/>
                      </a:endParaRPr>
                    </a:p>
                    <a:p>
                      <a:pPr algn="just"/>
                      <a:r>
                        <a:rPr lang="en-US" sz="900" b="1" i="1" u="none" dirty="0">
                          <a:latin typeface="Aptos Narrow" panose="020B0004020202020204" pitchFamily="34" charset="0"/>
                        </a:rPr>
                        <a:t>Forest School also forms part of our weekly Physical Educational entitlement.</a:t>
                      </a: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20" name="Table 19">
            <a:extLst>
              <a:ext uri="{FF2B5EF4-FFF2-40B4-BE49-F238E27FC236}">
                <a16:creationId xmlns:a16="http://schemas.microsoft.com/office/drawing/2014/main" id="{AF58E6C2-68F3-1C8F-CD72-33D3F4116835}"/>
              </a:ext>
            </a:extLst>
          </p:cNvPr>
          <p:cNvGraphicFramePr>
            <a:graphicFrameLocks noGrp="1"/>
          </p:cNvGraphicFramePr>
          <p:nvPr>
            <p:extLst>
              <p:ext uri="{D42A27DB-BD31-4B8C-83A1-F6EECF244321}">
                <p14:modId xmlns:p14="http://schemas.microsoft.com/office/powerpoint/2010/main" val="3948830842"/>
              </p:ext>
            </p:extLst>
          </p:nvPr>
        </p:nvGraphicFramePr>
        <p:xfrm>
          <a:off x="6598075" y="3883394"/>
          <a:ext cx="3025110" cy="1262094"/>
        </p:xfrm>
        <a:graphic>
          <a:graphicData uri="http://schemas.openxmlformats.org/drawingml/2006/table">
            <a:tbl>
              <a:tblPr firstRow="1" bandRow="1">
                <a:tableStyleId>{5C22544A-7EE6-4342-B048-85BDC9FD1C3A}</a:tableStyleId>
              </a:tblPr>
              <a:tblGrid>
                <a:gridCol w="3025110">
                  <a:extLst>
                    <a:ext uri="{9D8B030D-6E8A-4147-A177-3AD203B41FA5}">
                      <a16:colId xmlns:a16="http://schemas.microsoft.com/office/drawing/2014/main" val="899087814"/>
                    </a:ext>
                  </a:extLst>
                </a:gridCol>
              </a:tblGrid>
              <a:tr h="340074">
                <a:tc>
                  <a:txBody>
                    <a:bodyPr/>
                    <a:lstStyle/>
                    <a:p>
                      <a:pPr algn="ctr"/>
                      <a:r>
                        <a:rPr lang="en-US" sz="1400" dirty="0">
                          <a:solidFill>
                            <a:schemeClr val="tx2"/>
                          </a:solidFill>
                        </a:rPr>
                        <a:t>Music</a:t>
                      </a:r>
                    </a:p>
                  </a:txBody>
                  <a:tcPr marL="99060" marR="99060" marT="49530" marB="49530" anchor="ctr">
                    <a:solidFill>
                      <a:srgbClr val="ACC3A9"/>
                    </a:solidFill>
                  </a:tcPr>
                </a:tc>
                <a:extLst>
                  <a:ext uri="{0D108BD9-81ED-4DB2-BD59-A6C34878D82A}">
                    <a16:rowId xmlns:a16="http://schemas.microsoft.com/office/drawing/2014/main" val="3411191907"/>
                  </a:ext>
                </a:extLst>
              </a:tr>
              <a:tr h="705031">
                <a:tc>
                  <a:txBody>
                    <a:bodyPr/>
                    <a:lstStyle/>
                    <a:p>
                      <a:pPr marL="0" marR="0" indent="0" algn="just" rtl="0" eaLnBrk="1" fontAlgn="auto" latinLnBrk="0" hangingPunct="1">
                        <a:lnSpc>
                          <a:spcPct val="100000"/>
                        </a:lnSpc>
                        <a:spcBef>
                          <a:spcPts val="0"/>
                        </a:spcBef>
                        <a:spcAft>
                          <a:spcPts val="0"/>
                        </a:spcAft>
                        <a:buClrTx/>
                        <a:buSzTx/>
                        <a:buFontTx/>
                        <a:buNone/>
                      </a:pPr>
                      <a:r>
                        <a:rPr lang="en-US" sz="900" b="1" u="sng" dirty="0">
                          <a:latin typeface="Aptos Narrow"/>
                        </a:rPr>
                        <a:t>Singing:</a:t>
                      </a:r>
                      <a:r>
                        <a:rPr lang="en-US" sz="900" b="1" u="none" dirty="0">
                          <a:latin typeface="Aptos Narrow"/>
                        </a:rPr>
                        <a:t> </a:t>
                      </a:r>
                      <a:r>
                        <a:rPr lang="en-US" sz="900" dirty="0">
                          <a:latin typeface="Aptos Narrow"/>
                        </a:rPr>
                        <a:t>During our Charanga Music lessons, we will be learning to appraise a variety of pieces of music, considering the elements of music. We will also be learning and performing the song “</a:t>
                      </a:r>
                      <a:r>
                        <a:rPr lang="en-US" sz="900">
                          <a:latin typeface="Aptos Narrow"/>
                        </a:rPr>
                        <a:t>I Wanna Be In A Band.”</a:t>
                      </a:r>
                      <a:endParaRPr lang="en-US" sz="900" dirty="0">
                        <a:latin typeface="Aptos Narrow"/>
                      </a:endParaRPr>
                    </a:p>
                    <a:p>
                      <a:pPr marL="0" marR="0" indent="0" algn="just" rtl="0" eaLnBrk="1" fontAlgn="auto" latinLnBrk="0" hangingPunct="1">
                        <a:lnSpc>
                          <a:spcPct val="100000"/>
                        </a:lnSpc>
                        <a:spcBef>
                          <a:spcPts val="0"/>
                        </a:spcBef>
                        <a:spcAft>
                          <a:spcPts val="0"/>
                        </a:spcAft>
                        <a:buClrTx/>
                        <a:buSzTx/>
                        <a:buFontTx/>
                        <a:buNone/>
                      </a:pPr>
                      <a:r>
                        <a:rPr lang="en-US" sz="900" b="1" i="0" u="sng" dirty="0">
                          <a:latin typeface="Aptos Narrow"/>
                        </a:rPr>
                        <a:t>Playing a tuned percussion instrument:  </a:t>
                      </a:r>
                      <a:r>
                        <a:rPr lang="en-US" sz="900" b="0" i="0" u="none" dirty="0">
                          <a:latin typeface="Aptos Narrow"/>
                        </a:rPr>
                        <a:t>We will learn about the language of music through playing the glockenspiel.</a:t>
                      </a:r>
                      <a:endParaRPr lang="en-US" sz="900" b="1" i="0" u="sng" dirty="0">
                        <a:latin typeface="Aptos Narrow"/>
                      </a:endParaRP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21" name="Table 20">
            <a:extLst>
              <a:ext uri="{FF2B5EF4-FFF2-40B4-BE49-F238E27FC236}">
                <a16:creationId xmlns:a16="http://schemas.microsoft.com/office/drawing/2014/main" id="{8C78CD38-BEC6-8172-1FFB-4A42033712F9}"/>
              </a:ext>
            </a:extLst>
          </p:cNvPr>
          <p:cNvGraphicFramePr>
            <a:graphicFrameLocks noGrp="1"/>
          </p:cNvGraphicFramePr>
          <p:nvPr>
            <p:extLst>
              <p:ext uri="{D42A27DB-BD31-4B8C-83A1-F6EECF244321}">
                <p14:modId xmlns:p14="http://schemas.microsoft.com/office/powerpoint/2010/main" val="2621935136"/>
              </p:ext>
            </p:extLst>
          </p:nvPr>
        </p:nvGraphicFramePr>
        <p:xfrm>
          <a:off x="287077" y="5664134"/>
          <a:ext cx="3042862" cy="1066800"/>
        </p:xfrm>
        <a:graphic>
          <a:graphicData uri="http://schemas.openxmlformats.org/drawingml/2006/table">
            <a:tbl>
              <a:tblPr firstRow="1" bandRow="1">
                <a:tableStyleId>{5C22544A-7EE6-4342-B048-85BDC9FD1C3A}</a:tableStyleId>
              </a:tblPr>
              <a:tblGrid>
                <a:gridCol w="3042862">
                  <a:extLst>
                    <a:ext uri="{9D8B030D-6E8A-4147-A177-3AD203B41FA5}">
                      <a16:colId xmlns:a16="http://schemas.microsoft.com/office/drawing/2014/main" val="899087814"/>
                    </a:ext>
                  </a:extLst>
                </a:gridCol>
              </a:tblGrid>
              <a:tr h="257193">
                <a:tc>
                  <a:txBody>
                    <a:bodyPr/>
                    <a:lstStyle/>
                    <a:p>
                      <a:pPr algn="ctr"/>
                      <a:r>
                        <a:rPr lang="en-US" sz="1400" dirty="0">
                          <a:solidFill>
                            <a:schemeClr val="tx2"/>
                          </a:solidFill>
                        </a:rPr>
                        <a:t>Computing</a:t>
                      </a:r>
                    </a:p>
                  </a:txBody>
                  <a:tcPr marL="99060" marR="99060" marT="49530" marB="49530" anchor="ctr">
                    <a:solidFill>
                      <a:srgbClr val="ACC3A9"/>
                    </a:solidFill>
                  </a:tcPr>
                </a:tc>
                <a:extLst>
                  <a:ext uri="{0D108BD9-81ED-4DB2-BD59-A6C34878D82A}">
                    <a16:rowId xmlns:a16="http://schemas.microsoft.com/office/drawing/2014/main" val="3411191907"/>
                  </a:ext>
                </a:extLst>
              </a:tr>
              <a:tr h="724672">
                <a:tc>
                  <a:txBody>
                    <a:bodyPr/>
                    <a:lstStyle/>
                    <a:p>
                      <a:pPr algn="just"/>
                      <a:r>
                        <a:rPr lang="en-US" sz="900" b="1" u="sng" dirty="0">
                          <a:latin typeface="Aptos Narrow" panose="020B0004020202020204" pitchFamily="34" charset="0"/>
                        </a:rPr>
                        <a:t>Word Processing: </a:t>
                      </a:r>
                      <a:r>
                        <a:rPr lang="en-GB" sz="800" b="0" i="0" kern="1200" dirty="0">
                          <a:solidFill>
                            <a:schemeClr val="dk1"/>
                          </a:solidFill>
                          <a:effectLst/>
                          <a:latin typeface="Aptos Narrow" panose="020B0004020202020204" pitchFamily="34" charset="0"/>
                          <a:ea typeface="+mn-ea"/>
                          <a:cs typeface="+mn-cs"/>
                        </a:rPr>
                        <a:t>Explore word-processing software by using keyboard shortcuts, importing images and applying simple editing tools.</a:t>
                      </a:r>
                      <a:endParaRPr lang="en-US" sz="800" b="0" dirty="0">
                        <a:latin typeface="Aptos Narrow" panose="020B0004020202020204" pitchFamily="34" charset="0"/>
                      </a:endParaRPr>
                    </a:p>
                    <a:p>
                      <a:pPr algn="just"/>
                      <a:r>
                        <a:rPr lang="en-US" sz="900" b="1" u="sng" dirty="0">
                          <a:latin typeface="Aptos Narrow" panose="020B0004020202020204" pitchFamily="34" charset="0"/>
                        </a:rPr>
                        <a:t>Programming: </a:t>
                      </a:r>
                      <a:r>
                        <a:rPr lang="en-US" sz="900" b="0" u="none" dirty="0">
                          <a:latin typeface="Aptos Narrow" panose="020B0004020202020204" pitchFamily="34" charset="0"/>
                        </a:rPr>
                        <a:t>Using Scratch, we will plan and create a program. </a:t>
                      </a:r>
                      <a:endParaRPr lang="en-US" sz="900" b="1" u="sng" dirty="0">
                        <a:latin typeface="Aptos Narrow" panose="020B0004020202020204" pitchFamily="34" charset="0"/>
                      </a:endParaRP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graphicFrame>
        <p:nvGraphicFramePr>
          <p:cNvPr id="22" name="Table 21">
            <a:extLst>
              <a:ext uri="{FF2B5EF4-FFF2-40B4-BE49-F238E27FC236}">
                <a16:creationId xmlns:a16="http://schemas.microsoft.com/office/drawing/2014/main" id="{ECAA6E11-F87E-BCF1-C2CB-29B4330A4493}"/>
              </a:ext>
            </a:extLst>
          </p:cNvPr>
          <p:cNvGraphicFramePr>
            <a:graphicFrameLocks noGrp="1"/>
          </p:cNvGraphicFramePr>
          <p:nvPr>
            <p:extLst>
              <p:ext uri="{D42A27DB-BD31-4B8C-83A1-F6EECF244321}">
                <p14:modId xmlns:p14="http://schemas.microsoft.com/office/powerpoint/2010/main" val="195989139"/>
              </p:ext>
            </p:extLst>
          </p:nvPr>
        </p:nvGraphicFramePr>
        <p:xfrm>
          <a:off x="6593812" y="5283785"/>
          <a:ext cx="2982952" cy="1356921"/>
        </p:xfrm>
        <a:graphic>
          <a:graphicData uri="http://schemas.openxmlformats.org/drawingml/2006/table">
            <a:tbl>
              <a:tblPr firstRow="1" bandRow="1">
                <a:tableStyleId>{5C22544A-7EE6-4342-B048-85BDC9FD1C3A}</a:tableStyleId>
              </a:tblPr>
              <a:tblGrid>
                <a:gridCol w="2982952">
                  <a:extLst>
                    <a:ext uri="{9D8B030D-6E8A-4147-A177-3AD203B41FA5}">
                      <a16:colId xmlns:a16="http://schemas.microsoft.com/office/drawing/2014/main" val="899087814"/>
                    </a:ext>
                  </a:extLst>
                </a:gridCol>
              </a:tblGrid>
              <a:tr h="434901">
                <a:tc>
                  <a:txBody>
                    <a:bodyPr/>
                    <a:lstStyle/>
                    <a:p>
                      <a:pPr algn="ctr"/>
                      <a:r>
                        <a:rPr lang="en-US" sz="1400" dirty="0">
                          <a:solidFill>
                            <a:schemeClr val="tx2"/>
                          </a:solidFill>
                        </a:rPr>
                        <a:t>Phonics</a:t>
                      </a:r>
                    </a:p>
                  </a:txBody>
                  <a:tcPr marL="99060" marR="99060" marT="49530" marB="49530" anchor="ctr">
                    <a:solidFill>
                      <a:srgbClr val="ACC3A9"/>
                    </a:solidFill>
                  </a:tcPr>
                </a:tc>
                <a:extLst>
                  <a:ext uri="{0D108BD9-81ED-4DB2-BD59-A6C34878D82A}">
                    <a16:rowId xmlns:a16="http://schemas.microsoft.com/office/drawing/2014/main" val="3411191907"/>
                  </a:ext>
                </a:extLst>
              </a:tr>
              <a:tr h="859615">
                <a:tc>
                  <a:txBody>
                    <a:bodyPr/>
                    <a:lstStyle/>
                    <a:p>
                      <a:pPr algn="just"/>
                      <a:r>
                        <a:rPr lang="en-GB" sz="900" b="0" u="none" dirty="0">
                          <a:latin typeface="Aptos Narrow" panose="020B0004020202020204" pitchFamily="34" charset="0"/>
                        </a:rPr>
                        <a:t>We follow the Little Wandle Scheme in School.  As well as a daily spelling practise to support our fluency.  </a:t>
                      </a:r>
                    </a:p>
                    <a:p>
                      <a:pPr algn="just"/>
                      <a:endParaRPr lang="en-GB" sz="900" b="0" u="none" dirty="0">
                        <a:latin typeface="Aptos Narrow" panose="020B00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900" dirty="0">
                          <a:latin typeface="Aptos Narrow" panose="020B0004020202020204" pitchFamily="34" charset="0"/>
                        </a:rPr>
                        <a:t>Each week we have 2 guided reading sessions where we focus on decoding, prosody and comprehension </a:t>
                      </a:r>
                    </a:p>
                    <a:p>
                      <a:pPr algn="just"/>
                      <a:endParaRPr lang="en-US" sz="900" b="0" u="none" dirty="0">
                        <a:latin typeface="Aptos Narrow" panose="020B0004020202020204" pitchFamily="34" charset="0"/>
                      </a:endParaRPr>
                    </a:p>
                  </a:txBody>
                  <a:tcPr marL="99060" marR="99060" marT="49530" marB="49530">
                    <a:solidFill>
                      <a:schemeClr val="bg1">
                        <a:lumMod val="95000"/>
                      </a:schemeClr>
                    </a:solidFill>
                  </a:tcPr>
                </a:tc>
                <a:extLst>
                  <a:ext uri="{0D108BD9-81ED-4DB2-BD59-A6C34878D82A}">
                    <a16:rowId xmlns:a16="http://schemas.microsoft.com/office/drawing/2014/main" val="97939623"/>
                  </a:ext>
                </a:extLst>
              </a:tr>
            </a:tbl>
          </a:graphicData>
        </a:graphic>
      </p:graphicFrame>
    </p:spTree>
    <p:extLst>
      <p:ext uri="{BB962C8B-B14F-4D97-AF65-F5344CB8AC3E}">
        <p14:creationId xmlns:p14="http://schemas.microsoft.com/office/powerpoint/2010/main" val="265505786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FC5A04004DA14E940D2D8E5A56871B" ma:contentTypeVersion="15" ma:contentTypeDescription="Create a new document." ma:contentTypeScope="" ma:versionID="f488fda029e181c99a982fe89d33a87c">
  <xsd:schema xmlns:xsd="http://www.w3.org/2001/XMLSchema" xmlns:xs="http://www.w3.org/2001/XMLSchema" xmlns:p="http://schemas.microsoft.com/office/2006/metadata/properties" xmlns:ns2="ef8b487b-c1e0-49bd-9b2f-eadbe72509f2" xmlns:ns3="2c66bc4e-e9b5-4a48-ad71-145dc19e37e6" targetNamespace="http://schemas.microsoft.com/office/2006/metadata/properties" ma:root="true" ma:fieldsID="64e10c6604f500929067f61ab23b3dca" ns2:_="" ns3:_="">
    <xsd:import namespace="ef8b487b-c1e0-49bd-9b2f-eadbe72509f2"/>
    <xsd:import namespace="2c66bc4e-e9b5-4a48-ad71-145dc19e37e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element ref="ns2:MediaServiceLocation" minOccurs="0"/>
                <xsd:element ref="ns2:Im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8b487b-c1e0-49bd-9b2f-eadbe72509f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e1e54ce-7386-4c99-865f-1a362632a96c"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element name="MediaServiceLocation" ma:index="21" nillable="true" ma:displayName="Location" ma:indexed="true" ma:internalName="MediaServiceLocation" ma:readOnly="true">
      <xsd:simpleType>
        <xsd:restriction base="dms:Text"/>
      </xsd:simpleType>
    </xsd:element>
    <xsd:element name="Image" ma:index="22" nillable="true" ma:displayName="Image" ma:format="Thumbnail" ma:internalName="Imag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c66bc4e-e9b5-4a48-ad71-145dc19e37e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1e35c5b-5b40-4de1-898f-433389a4c9e9}" ma:internalName="TaxCatchAll" ma:showField="CatchAllData" ma:web="2c66bc4e-e9b5-4a48-ad71-145dc19e37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c66bc4e-e9b5-4a48-ad71-145dc19e37e6" xsi:nil="true"/>
    <lcf76f155ced4ddcb4097134ff3c332f xmlns="ef8b487b-c1e0-49bd-9b2f-eadbe72509f2">
      <Terms xmlns="http://schemas.microsoft.com/office/infopath/2007/PartnerControls"/>
    </lcf76f155ced4ddcb4097134ff3c332f>
    <Image xmlns="ef8b487b-c1e0-49bd-9b2f-eadbe72509f2" xsi:nil="true"/>
  </documentManagement>
</p:properties>
</file>

<file path=customXml/itemProps1.xml><?xml version="1.0" encoding="utf-8"?>
<ds:datastoreItem xmlns:ds="http://schemas.openxmlformats.org/officeDocument/2006/customXml" ds:itemID="{EFABEACB-B170-4E08-A01D-E4CAE0CCC017}"/>
</file>

<file path=customXml/itemProps2.xml><?xml version="1.0" encoding="utf-8"?>
<ds:datastoreItem xmlns:ds="http://schemas.openxmlformats.org/officeDocument/2006/customXml" ds:itemID="{CEB24DC8-7538-45BF-B725-33E2B476313B}">
  <ds:schemaRefs>
    <ds:schemaRef ds:uri="http://schemas.microsoft.com/sharepoint/v3/contenttype/forms"/>
  </ds:schemaRefs>
</ds:datastoreItem>
</file>

<file path=customXml/itemProps3.xml><?xml version="1.0" encoding="utf-8"?>
<ds:datastoreItem xmlns:ds="http://schemas.openxmlformats.org/officeDocument/2006/customXml" ds:itemID="{59D7AFEC-F9B5-4F66-A0E4-8F9576FA5676}">
  <ds:schemaRefs>
    <ds:schemaRef ds:uri="http://schemas.microsoft.com/office/2006/documentManagement/types"/>
    <ds:schemaRef ds:uri="http://purl.org/dc/elements/1.1/"/>
    <ds:schemaRef ds:uri="http://schemas.openxmlformats.org/package/2006/metadata/core-properties"/>
    <ds:schemaRef ds:uri="http://purl.org/dc/dcmitype/"/>
    <ds:schemaRef ds:uri="http://schemas.microsoft.com/office/2006/metadata/properties"/>
    <ds:schemaRef ds:uri="http://www.w3.org/XML/1998/namespace"/>
    <ds:schemaRef ds:uri="2c66bc4e-e9b5-4a48-ad71-145dc19e37e6"/>
    <ds:schemaRef ds:uri="http://schemas.microsoft.com/office/infopath/2007/PartnerControls"/>
    <ds:schemaRef ds:uri="ef8b487b-c1e0-49bd-9b2f-eadbe72509f2"/>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143</TotalTime>
  <Words>769</Words>
  <Application>Microsoft Office PowerPoint</Application>
  <PresentationFormat>A4 Paper (210x297 mm)</PresentationFormat>
  <Paragraphs>56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Aptos Display</vt:lpstr>
      <vt:lpstr>Aptos Narrow</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Kellie Wilson</dc:creator>
  <cp:lastModifiedBy>Mrs L Ridley</cp:lastModifiedBy>
  <cp:revision>6</cp:revision>
  <dcterms:created xsi:type="dcterms:W3CDTF">2025-01-12T21:45:00Z</dcterms:created>
  <dcterms:modified xsi:type="dcterms:W3CDTF">2026-01-07T17:22:55Z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0x010100D0FC5A04004DA14E940D2D8E5A56871B</vt:lpwstr>
  </property>
  <property fmtid="{D5CDD505-2E9C-101B-9397-08002B2CF9AE}" pid="3" name="MediaServiceImageTags">
    <vt:lpwstr/>
  </property>
  <property fmtid="{D5CDD505-2E9C-101B-9397-08002B2CF9AE}" pid="4" name="Order">
    <vt:r8>36700</vt:r8>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