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sldIdLst>
    <p:sldId id="257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C3A9"/>
    <a:srgbClr val="EEEAE1"/>
    <a:srgbClr val="FFFD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E144A0-704E-9DB8-5F5B-07901425950E}" v="848" dt="2026-03-04T16:47:16.009"/>
    <p1510:client id="{799E51C9-B22D-4F58-A3B5-B7F11C97C464}" v="134" dt="2026-03-04T16:44:52.0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54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B8331-6432-EA4F-BDA0-FEE7A0FF77C7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8186-5212-3D4B-8292-890383A93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905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B8331-6432-EA4F-BDA0-FEE7A0FF77C7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8186-5212-3D4B-8292-890383A93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212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B8331-6432-EA4F-BDA0-FEE7A0FF77C7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8186-5212-3D4B-8292-890383A93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580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B8331-6432-EA4F-BDA0-FEE7A0FF77C7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8186-5212-3D4B-8292-890383A93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455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B8331-6432-EA4F-BDA0-FEE7A0FF77C7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8186-5212-3D4B-8292-890383A93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807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B8331-6432-EA4F-BDA0-FEE7A0FF77C7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8186-5212-3D4B-8292-890383A93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366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B8331-6432-EA4F-BDA0-FEE7A0FF77C7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8186-5212-3D4B-8292-890383A93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520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B8331-6432-EA4F-BDA0-FEE7A0FF77C7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8186-5212-3D4B-8292-890383A93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749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B8331-6432-EA4F-BDA0-FEE7A0FF77C7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8186-5212-3D4B-8292-890383A93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216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B8331-6432-EA4F-BDA0-FEE7A0FF77C7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8186-5212-3D4B-8292-890383A93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426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B8331-6432-EA4F-BDA0-FEE7A0FF77C7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8186-5212-3D4B-8292-890383A93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143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9B8331-6432-EA4F-BDA0-FEE7A0FF77C7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ED8186-5212-3D4B-8292-890383A93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364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5C41CB-2F58-58C5-2C60-13A41D4A1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7C7B33-0DB3-9D79-3F77-EB7F4EF881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889323"/>
              </p:ext>
            </p:extLst>
          </p:nvPr>
        </p:nvGraphicFramePr>
        <p:xfrm>
          <a:off x="215660" y="1222075"/>
          <a:ext cx="3239902" cy="150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9902">
                  <a:extLst>
                    <a:ext uri="{9D8B030D-6E8A-4147-A177-3AD203B41FA5}">
                      <a16:colId xmlns:a16="http://schemas.microsoft.com/office/drawing/2014/main" val="899087814"/>
                    </a:ext>
                  </a:extLst>
                </a:gridCol>
              </a:tblGrid>
              <a:tr h="302659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2"/>
                          </a:solidFill>
                        </a:rPr>
                        <a:t>English</a:t>
                      </a:r>
                    </a:p>
                  </a:txBody>
                  <a:tcPr marL="99060" marR="99060" marT="49530" marB="49530" anchor="ctr">
                    <a:solidFill>
                      <a:srgbClr val="ACC3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191907"/>
                  </a:ext>
                </a:extLst>
              </a:tr>
              <a:tr h="1049219">
                <a:tc>
                  <a:txBody>
                    <a:bodyPr/>
                    <a:lstStyle/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900" b="0"/>
                        <a:t>Our class text this half term will be Letters from the Lighthouse by Emma Carroll. </a:t>
                      </a: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900" b="1"/>
                        <a:t>Letters From the Lighthouse:</a:t>
                      </a:r>
                      <a:r>
                        <a:rPr lang="en-US" sz="900" b="0"/>
                        <a:t> narrative retell  using speech.  Diary entries to using appropriate author's voice. </a:t>
                      </a: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900" b="1"/>
                        <a:t>Formal evacuation letter from the war office</a:t>
                      </a: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900" b="1"/>
                        <a:t>Instructions for a rationed meal</a:t>
                      </a: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900" b="1"/>
                        <a:t>Narnia-  </a:t>
                      </a:r>
                      <a:r>
                        <a:rPr lang="en-US" sz="900" b="0"/>
                        <a:t>retell using simple sentences to build tension.</a:t>
                      </a: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900" b="1"/>
                    </a:p>
                  </a:txBody>
                  <a:tcPr marL="99060" marR="99060" marT="49530" marB="4953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39623"/>
                  </a:ext>
                </a:extLst>
              </a:tr>
            </a:tbl>
          </a:graphicData>
        </a:graphic>
      </p:graphicFrame>
      <p:sp>
        <p:nvSpPr>
          <p:cNvPr id="5" name="Frame 4">
            <a:extLst>
              <a:ext uri="{FF2B5EF4-FFF2-40B4-BE49-F238E27FC236}">
                <a16:creationId xmlns:a16="http://schemas.microsoft.com/office/drawing/2014/main" id="{922EB25E-E24E-0949-EFE9-C3DA30524A34}"/>
              </a:ext>
            </a:extLst>
          </p:cNvPr>
          <p:cNvSpPr/>
          <p:nvPr/>
        </p:nvSpPr>
        <p:spPr>
          <a:xfrm>
            <a:off x="0" y="0"/>
            <a:ext cx="9905999" cy="6858001"/>
          </a:xfrm>
          <a:prstGeom prst="frame">
            <a:avLst>
              <a:gd name="adj1" fmla="val 220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k</a:t>
            </a:r>
          </a:p>
        </p:txBody>
      </p:sp>
      <p:pic>
        <p:nvPicPr>
          <p:cNvPr id="6" name="Picture 5" descr="A logo with a tree and text&#10;&#10;Description automatically generated">
            <a:extLst>
              <a:ext uri="{FF2B5EF4-FFF2-40B4-BE49-F238E27FC236}">
                <a16:creationId xmlns:a16="http://schemas.microsoft.com/office/drawing/2014/main" id="{BF0DE857-C514-33DF-F4DF-A3EC0EFBE8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52" y="212001"/>
            <a:ext cx="666115" cy="666115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B49CBB1F-0B74-9416-B98A-F5C60B4293E5}"/>
              </a:ext>
            </a:extLst>
          </p:cNvPr>
          <p:cNvSpPr/>
          <p:nvPr/>
        </p:nvSpPr>
        <p:spPr>
          <a:xfrm>
            <a:off x="8979864" y="273508"/>
            <a:ext cx="596900" cy="573046"/>
          </a:xfrm>
          <a:prstGeom prst="ellips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7200" tIns="7200" rIns="7200" bIns="72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rgbClr val="3B7D23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Year</a:t>
            </a:r>
            <a:endParaRPr lang="en-GB" sz="1200"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400" b="1">
                <a:solidFill>
                  <a:srgbClr val="3B7D23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6</a:t>
            </a:r>
            <a:endParaRPr lang="en-GB" sz="1200"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B75206-EFE5-1F1F-CDAD-D52B96293917}"/>
              </a:ext>
            </a:extLst>
          </p:cNvPr>
          <p:cNvSpPr txBox="1"/>
          <p:nvPr/>
        </p:nvSpPr>
        <p:spPr>
          <a:xfrm>
            <a:off x="2245894" y="296118"/>
            <a:ext cx="5384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chemeClr val="accent3"/>
                </a:solidFill>
              </a:rPr>
              <a:t>Hurst Green Primary School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5562274-67F4-B6BC-ADC1-0F0CE23697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378702"/>
              </p:ext>
            </p:extLst>
          </p:nvPr>
        </p:nvGraphicFramePr>
        <p:xfrm>
          <a:off x="215660" y="891396"/>
          <a:ext cx="9408547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08547">
                  <a:extLst>
                    <a:ext uri="{9D8B030D-6E8A-4147-A177-3AD203B41FA5}">
                      <a16:colId xmlns:a16="http://schemas.microsoft.com/office/drawing/2014/main" val="3746652443"/>
                    </a:ext>
                  </a:extLst>
                </a:gridCol>
              </a:tblGrid>
              <a:tr h="185755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What are we learning this term in Year 6?</a:t>
                      </a:r>
                    </a:p>
                  </a:txBody>
                  <a:tcPr>
                    <a:solidFill>
                      <a:srgbClr val="ACC3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909732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FB07328-44E9-8CEF-E4E0-AB5669BE09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9972691"/>
              </p:ext>
            </p:extLst>
          </p:nvPr>
        </p:nvGraphicFramePr>
        <p:xfrm>
          <a:off x="215660" y="2631056"/>
          <a:ext cx="3225209" cy="20893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5209">
                  <a:extLst>
                    <a:ext uri="{9D8B030D-6E8A-4147-A177-3AD203B41FA5}">
                      <a16:colId xmlns:a16="http://schemas.microsoft.com/office/drawing/2014/main" val="899087814"/>
                    </a:ext>
                  </a:extLst>
                </a:gridCol>
              </a:tblGrid>
              <a:tr h="344349">
                <a:tc>
                  <a:txBody>
                    <a:bodyPr/>
                    <a:lstStyle/>
                    <a:p>
                      <a:pPr algn="ctr"/>
                      <a:r>
                        <a:rPr lang="en-US" sz="1400" err="1">
                          <a:solidFill>
                            <a:schemeClr val="tx2"/>
                          </a:solidFill>
                        </a:rPr>
                        <a:t>Maths</a:t>
                      </a:r>
                      <a:endParaRPr lang="en-US" sz="1400">
                        <a:solidFill>
                          <a:schemeClr val="tx2"/>
                        </a:solidFill>
                      </a:endParaRPr>
                    </a:p>
                  </a:txBody>
                  <a:tcPr marL="99060" marR="99060" marT="49530" marB="49530" anchor="ctr">
                    <a:solidFill>
                      <a:srgbClr val="ACC3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191907"/>
                  </a:ext>
                </a:extLst>
              </a:tr>
              <a:tr h="1721750">
                <a:tc>
                  <a:txBody>
                    <a:bodyPr/>
                    <a:lstStyle/>
                    <a:p>
                      <a:r>
                        <a:rPr lang="en-US" sz="900" b="1" u="none"/>
                        <a:t>Fractions, decimals and percentages: </a:t>
                      </a:r>
                      <a:r>
                        <a:rPr lang="en-US" sz="900" b="0" u="none"/>
                        <a:t>Finding equivalent fractions, comparing and ordering, adding and subtracting fractions, multiplying and dividing fractions. </a:t>
                      </a:r>
                      <a:r>
                        <a:rPr lang="en-GB" sz="900"/>
                        <a:t>Recognise </a:t>
                      </a:r>
                      <a:r>
                        <a:rPr lang="en-GB" sz="900" b="0"/>
                        <a:t>place value up to 3 decimal places, c</a:t>
                      </a:r>
                      <a:r>
                        <a:rPr lang="en-GB" sz="900"/>
                        <a:t>ompare and order decimals, round decimals, add and subtract decimals, understand the relationship between fractions and decimals. </a:t>
                      </a:r>
                      <a:r>
                        <a:rPr lang="en-GB" sz="900" b="0"/>
                        <a:t>Convert between fractions, decimals, and percentages, find percentages of amounts, compare quantities using percentages.</a:t>
                      </a:r>
                    </a:p>
                    <a:p>
                      <a:pPr lvl="0">
                        <a:buNone/>
                      </a:pPr>
                      <a:r>
                        <a:rPr lang="en-GB" sz="900" b="1"/>
                        <a:t>Area, perimeter and volume:</a:t>
                      </a:r>
                      <a:r>
                        <a:rPr lang="en-GB" sz="900" b="0"/>
                        <a:t> Area of 3 and 4 sided shapes, volume of cuboids. </a:t>
                      </a:r>
                    </a:p>
                    <a:p>
                      <a:pPr lvl="0">
                        <a:buNone/>
                      </a:pPr>
                      <a:r>
                        <a:rPr lang="en-GB" sz="900" b="1"/>
                        <a:t>Statistics</a:t>
                      </a:r>
                      <a:endParaRPr lang="en-GB"/>
                    </a:p>
                  </a:txBody>
                  <a:tcPr marL="99060" marR="99060" marT="49530" marB="4953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3962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95526BB-D8EC-533C-30F5-3DE853179E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6505183"/>
              </p:ext>
            </p:extLst>
          </p:nvPr>
        </p:nvGraphicFramePr>
        <p:xfrm>
          <a:off x="242141" y="4793684"/>
          <a:ext cx="3209057" cy="10045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9057">
                  <a:extLst>
                    <a:ext uri="{9D8B030D-6E8A-4147-A177-3AD203B41FA5}">
                      <a16:colId xmlns:a16="http://schemas.microsoft.com/office/drawing/2014/main" val="899087814"/>
                    </a:ext>
                  </a:extLst>
                </a:gridCol>
              </a:tblGrid>
              <a:tr h="253229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2"/>
                          </a:solidFill>
                        </a:rPr>
                        <a:t>Science</a:t>
                      </a:r>
                    </a:p>
                  </a:txBody>
                  <a:tcPr marL="99060" marR="99060" marT="49530" marB="49530" anchor="ctr">
                    <a:solidFill>
                      <a:srgbClr val="ACC3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191907"/>
                  </a:ext>
                </a:extLst>
              </a:tr>
              <a:tr h="692161">
                <a:tc>
                  <a:txBody>
                    <a:bodyPr/>
                    <a:lstStyle/>
                    <a:p>
                      <a:pPr algn="l"/>
                      <a:r>
                        <a:rPr lang="en-US" sz="900" b="1"/>
                        <a:t>Evolution and inheritance:  </a:t>
                      </a:r>
                      <a:r>
                        <a:rPr lang="en-US" sz="900" b="0"/>
                        <a:t>fossils, offspring, Charles Darwin, adaptation, evolution.</a:t>
                      </a:r>
                      <a:endParaRPr lang="en-US" sz="900" b="1"/>
                    </a:p>
                    <a:p>
                      <a:r>
                        <a:rPr lang="en-US" sz="900" b="1"/>
                        <a:t>Living things and  their habitats: </a:t>
                      </a:r>
                      <a:r>
                        <a:rPr lang="en-US" sz="900" b="0"/>
                        <a:t>classification of plants and animals including micro-organisms.</a:t>
                      </a:r>
                    </a:p>
                  </a:txBody>
                  <a:tcPr marL="99060" marR="99060" marT="49530" marB="4953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3962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D7DAB8ED-9D6A-240A-8EC8-CC55675357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5921712"/>
              </p:ext>
            </p:extLst>
          </p:nvPr>
        </p:nvGraphicFramePr>
        <p:xfrm>
          <a:off x="3483075" y="3155509"/>
          <a:ext cx="3060672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0672">
                  <a:extLst>
                    <a:ext uri="{9D8B030D-6E8A-4147-A177-3AD203B41FA5}">
                      <a16:colId xmlns:a16="http://schemas.microsoft.com/office/drawing/2014/main" val="899087814"/>
                    </a:ext>
                  </a:extLst>
                </a:gridCol>
              </a:tblGrid>
              <a:tr h="279435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2"/>
                          </a:solidFill>
                        </a:rPr>
                        <a:t>Religious Education</a:t>
                      </a:r>
                    </a:p>
                  </a:txBody>
                  <a:tcPr marL="99060" marR="99060" marT="49530" marB="49530" anchor="ctr">
                    <a:solidFill>
                      <a:srgbClr val="ACC3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191907"/>
                  </a:ext>
                </a:extLst>
              </a:tr>
              <a:tr h="353953">
                <a:tc>
                  <a:txBody>
                    <a:bodyPr/>
                    <a:lstStyle/>
                    <a:p>
                      <a:r>
                        <a:rPr lang="en-US" sz="900" b="1"/>
                        <a:t>The Easter Story: </a:t>
                      </a:r>
                      <a:r>
                        <a:rPr lang="en-GB" sz="900" b="0"/>
                        <a:t>Retell the key events of Holy Week in order. Know that Easter is the most important Christian festival. </a:t>
                      </a:r>
                      <a:r>
                        <a:rPr lang="en-GB" sz="900"/>
                        <a:t>Recognise differences in Gospel accounts (e.g. details of the resurrection)</a:t>
                      </a:r>
                    </a:p>
                    <a:p>
                      <a:pPr algn="l"/>
                      <a:endParaRPr lang="en-US" sz="900" b="0"/>
                    </a:p>
                  </a:txBody>
                  <a:tcPr marL="99060" marR="99060" marT="49530" marB="4953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39623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B8A13BCB-3437-A67B-FC1B-441D8C7F17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8491912"/>
              </p:ext>
            </p:extLst>
          </p:nvPr>
        </p:nvGraphicFramePr>
        <p:xfrm>
          <a:off x="3493697" y="1279584"/>
          <a:ext cx="3042862" cy="185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2862">
                  <a:extLst>
                    <a:ext uri="{9D8B030D-6E8A-4147-A177-3AD203B41FA5}">
                      <a16:colId xmlns:a16="http://schemas.microsoft.com/office/drawing/2014/main" val="899087814"/>
                    </a:ext>
                  </a:extLst>
                </a:gridCol>
              </a:tblGrid>
              <a:tr h="516715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1"/>
                          </a:solidFill>
                        </a:rPr>
                        <a:t> 2026</a:t>
                      </a:r>
                    </a:p>
                    <a:p>
                      <a:pPr algn="ctr"/>
                      <a:r>
                        <a:rPr lang="en-US" sz="1800">
                          <a:solidFill>
                            <a:schemeClr val="bg1"/>
                          </a:solidFill>
                        </a:rPr>
                        <a:t>World War 2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2"/>
                          </a:solidFill>
                        </a:rPr>
                        <a:t>Value: Aspiration</a:t>
                      </a:r>
                    </a:p>
                  </a:txBody>
                  <a:tcPr marL="99060" marR="99060" marT="49530" marB="49530" anchor="ctr">
                    <a:solidFill>
                      <a:srgbClr val="ACC3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191907"/>
                  </a:ext>
                </a:extLst>
              </a:tr>
              <a:tr h="639096">
                <a:tc>
                  <a:txBody>
                    <a:bodyPr/>
                    <a:lstStyle/>
                    <a:p>
                      <a:pPr algn="just"/>
                      <a:r>
                        <a:rPr lang="en-US" sz="900" b="1" u="sng"/>
                        <a:t>P.E </a:t>
                      </a:r>
                      <a:r>
                        <a:rPr lang="en-US" sz="9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is on a Tuesday and Thursday. Correct</a:t>
                      </a:r>
                    </a:p>
                    <a:p>
                      <a:pPr lvl="0" algn="just">
                        <a:buNone/>
                      </a:pPr>
                      <a:r>
                        <a:rPr lang="en-US" sz="9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active wear should be worn on P.E days.</a:t>
                      </a:r>
                      <a:endParaRPr lang="en-US"/>
                    </a:p>
                    <a:p>
                      <a:pPr algn="just"/>
                      <a:r>
                        <a:rPr lang="en-US" sz="900" b="1" u="sng"/>
                        <a:t>Homework/Home Learning: </a:t>
                      </a:r>
                      <a:r>
                        <a:rPr lang="en-US" sz="9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Daily 15 minutes reading (recorded in Reading Journals) and spelling practice (with an appropriate spelling activity/spelling shed).</a:t>
                      </a:r>
                    </a:p>
                    <a:p>
                      <a:pPr lvl="0" algn="just">
                        <a:buNone/>
                      </a:pPr>
                      <a:r>
                        <a:rPr lang="en-US" sz="9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• TTRS Rockstars</a:t>
                      </a:r>
                      <a:endParaRPr lang="en-US"/>
                    </a:p>
                    <a:p>
                      <a:pPr marL="0" lvl="0" indent="0" algn="just">
                        <a:buNone/>
                      </a:pPr>
                      <a:r>
                        <a:rPr lang="en-US" sz="9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Optional tasks set on maths.co.uk and spag.com</a:t>
                      </a:r>
                      <a:endParaRPr lang="en-US" sz="900"/>
                    </a:p>
                  </a:txBody>
                  <a:tcPr marL="99060" marR="99060" marT="49530" marB="4953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39623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276EC06-D527-8C1E-F1FC-69658B05DA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4784780"/>
              </p:ext>
            </p:extLst>
          </p:nvPr>
        </p:nvGraphicFramePr>
        <p:xfrm>
          <a:off x="6589200" y="1308338"/>
          <a:ext cx="3042863" cy="2606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2863">
                  <a:extLst>
                    <a:ext uri="{9D8B030D-6E8A-4147-A177-3AD203B41FA5}">
                      <a16:colId xmlns:a16="http://schemas.microsoft.com/office/drawing/2014/main" val="899087814"/>
                    </a:ext>
                  </a:extLst>
                </a:gridCol>
              </a:tblGrid>
              <a:tr h="229467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2"/>
                          </a:solidFill>
                        </a:rPr>
                        <a:t>History</a:t>
                      </a:r>
                    </a:p>
                  </a:txBody>
                  <a:tcPr marL="99060" marR="99060" marT="49530" marB="49530" anchor="ctr">
                    <a:solidFill>
                      <a:srgbClr val="ACC3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191907"/>
                  </a:ext>
                </a:extLst>
              </a:tr>
              <a:tr h="1684620">
                <a:tc>
                  <a:txBody>
                    <a:bodyPr/>
                    <a:lstStyle/>
                    <a:p>
                      <a:pPr rtl="0" fontAlgn="base"/>
                      <a:r>
                        <a:rPr lang="en-GB" sz="900" b="1" u="none"/>
                        <a:t>World War Two: </a:t>
                      </a:r>
                      <a:r>
                        <a:rPr lang="en-GB" sz="900" b="0" i="0" u="non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</a:t>
                      </a:r>
                      <a:r>
                        <a:rPr lang="en-GB" sz="9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xplain why World War II began and order  events from early World War II on a timeline. Learn about when, where  and why children were evacuated  </a:t>
                      </a:r>
                    </a:p>
                    <a:p>
                      <a:pPr rtl="0" fontAlgn="base"/>
                      <a:r>
                        <a:rPr lang="en-GB" sz="9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World War II. Describe how people’s diets were  </a:t>
                      </a:r>
                    </a:p>
                    <a:p>
                      <a:pPr rtl="0" fontAlgn="base"/>
                      <a:r>
                        <a:rPr lang="en-GB" sz="9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different during World War II and answer  </a:t>
                      </a:r>
                    </a:p>
                    <a:p>
                      <a:pPr rtl="0" fontAlgn="base"/>
                      <a:r>
                        <a:rPr lang="en-GB" sz="9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questions about the </a:t>
                      </a:r>
                      <a:r>
                        <a:rPr lang="en-US" sz="9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implementation of  </a:t>
                      </a:r>
                    </a:p>
                    <a:p>
                      <a:pPr rtl="0" fontAlgn="base"/>
                      <a:r>
                        <a:rPr lang="en-US" sz="9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rationing. </a:t>
                      </a:r>
                      <a:r>
                        <a:rPr lang="en-GB" sz="9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Find out about women’s wartime jobs  </a:t>
                      </a:r>
                    </a:p>
                    <a:p>
                      <a:pPr rtl="0" fontAlgn="base"/>
                      <a:r>
                        <a:rPr lang="en-GB" sz="9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describe what they entailed in detail. understand what the Holocaust was  and how it impacted the lives of Jewish  people in Europe. </a:t>
                      </a:r>
                    </a:p>
                    <a:p>
                      <a:pPr rtl="0" fontAlgn="base"/>
                      <a:endParaRPr lang="en-GB" sz="9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endParaRPr lang="en-US" sz="9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endParaRPr lang="en-GB" sz="9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endParaRPr lang="en-GB" sz="9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endParaRPr lang="en-GB" sz="9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l">
                        <a:buNone/>
                      </a:pPr>
                      <a:endParaRPr lang="en-GB" sz="900" b="1" u="none"/>
                    </a:p>
                  </a:txBody>
                  <a:tcPr marL="99060" marR="99060" marT="49529" marB="49529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39623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DFCC004-4359-E604-C0A4-4671380094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305193"/>
              </p:ext>
            </p:extLst>
          </p:nvPr>
        </p:nvGraphicFramePr>
        <p:xfrm>
          <a:off x="6624221" y="3946626"/>
          <a:ext cx="3095831" cy="17919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5831">
                  <a:extLst>
                    <a:ext uri="{9D8B030D-6E8A-4147-A177-3AD203B41FA5}">
                      <a16:colId xmlns:a16="http://schemas.microsoft.com/office/drawing/2014/main" val="899087814"/>
                    </a:ext>
                  </a:extLst>
                </a:gridCol>
              </a:tblGrid>
              <a:tr h="287500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2"/>
                          </a:solidFill>
                        </a:rPr>
                        <a:t>Art/Design Technology</a:t>
                      </a:r>
                    </a:p>
                  </a:txBody>
                  <a:tcPr marL="99060" marR="99060" marT="49530" marB="49530" anchor="ctr">
                    <a:solidFill>
                      <a:srgbClr val="ACC3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191907"/>
                  </a:ext>
                </a:extLst>
              </a:tr>
              <a:tr h="14795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0" u="none" strike="noStrike" noProof="0">
                          <a:solidFill>
                            <a:srgbClr val="222222"/>
                          </a:solidFill>
                          <a:latin typeface="Aptos"/>
                        </a:rPr>
                        <a:t>Painting &amp; Mixed Media – Artist Study: </a:t>
                      </a:r>
                      <a:r>
                        <a:rPr lang="en-GB" sz="9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Suggest ideas for the meaning behind a picture. Identify different features within a painting and use the formal elements to describe it. Reflect on personal experiences to convey through their own piece of abstract art.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 and choose a meaningful message to convey through imagery, creating some different composition ideas. Produce a final piece of work, selecting appropriate tools and materials to create an intended effect.</a:t>
                      </a:r>
                    </a:p>
                    <a:p>
                      <a:pPr algn="ctr"/>
                      <a:endParaRPr lang="en-US" sz="900" b="0" i="0" u="none" strike="noStrike" noProof="0">
                        <a:solidFill>
                          <a:srgbClr val="222222"/>
                        </a:solidFill>
                        <a:latin typeface="Aptos"/>
                      </a:endParaRPr>
                    </a:p>
                  </a:txBody>
                  <a:tcPr marL="99060" marR="99060" marT="49530" marB="4953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3962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1CC39394-3CA9-8F4F-3831-B1AA14510C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362884"/>
              </p:ext>
            </p:extLst>
          </p:nvPr>
        </p:nvGraphicFramePr>
        <p:xfrm>
          <a:off x="6619155" y="3060439"/>
          <a:ext cx="2982952" cy="813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2952">
                  <a:extLst>
                    <a:ext uri="{9D8B030D-6E8A-4147-A177-3AD203B41FA5}">
                      <a16:colId xmlns:a16="http://schemas.microsoft.com/office/drawing/2014/main" val="899087814"/>
                    </a:ext>
                  </a:extLst>
                </a:gridCol>
              </a:tblGrid>
              <a:tr h="301053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2"/>
                          </a:solidFill>
                        </a:rPr>
                        <a:t>PHSE</a:t>
                      </a:r>
                    </a:p>
                  </a:txBody>
                  <a:tcPr marL="99060" marR="99060" marT="49530" marB="49530" anchor="ctr">
                    <a:solidFill>
                      <a:srgbClr val="ACC3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191907"/>
                  </a:ext>
                </a:extLst>
              </a:tr>
              <a:tr h="501392">
                <a:tc>
                  <a:txBody>
                    <a:bodyPr/>
                    <a:lstStyle/>
                    <a:p>
                      <a:pPr algn="l"/>
                      <a:r>
                        <a:rPr lang="en-US" sz="900" b="1"/>
                        <a:t>My Happy Mind: </a:t>
                      </a:r>
                      <a:r>
                        <a:rPr lang="en-US" sz="900"/>
                        <a:t>Appreciate, First Aid, Drugs, Alcohol and Tobacco, Media Literacy and Digital Resilience.</a:t>
                      </a:r>
                    </a:p>
                  </a:txBody>
                  <a:tcPr marL="99060" marR="99060" marT="49530" marB="4953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39623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A8065984-16B4-FBA1-CCC8-FF5D43E625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258820"/>
              </p:ext>
            </p:extLst>
          </p:nvPr>
        </p:nvGraphicFramePr>
        <p:xfrm>
          <a:off x="3470738" y="4269434"/>
          <a:ext cx="3073009" cy="890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3009">
                  <a:extLst>
                    <a:ext uri="{9D8B030D-6E8A-4147-A177-3AD203B41FA5}">
                      <a16:colId xmlns:a16="http://schemas.microsoft.com/office/drawing/2014/main" val="899087814"/>
                    </a:ext>
                  </a:extLst>
                </a:gridCol>
              </a:tblGrid>
              <a:tr h="173519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2"/>
                          </a:solidFill>
                        </a:rPr>
                        <a:t>Physical Education</a:t>
                      </a:r>
                    </a:p>
                  </a:txBody>
                  <a:tcPr marL="99060" marR="99060" marT="49530" marB="49530" anchor="ctr">
                    <a:solidFill>
                      <a:srgbClr val="ACC3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191907"/>
                  </a:ext>
                </a:extLst>
              </a:tr>
              <a:tr h="578398">
                <a:tc>
                  <a:txBody>
                    <a:bodyPr/>
                    <a:lstStyle/>
                    <a:p>
                      <a:r>
                        <a:rPr lang="en-GB" sz="900"/>
                        <a:t>Dance- Flight and lifts. The Hakka and street dance. </a:t>
                      </a:r>
                    </a:p>
                    <a:p>
                      <a:pPr lvl="0">
                        <a:buNone/>
                      </a:pPr>
                      <a:r>
                        <a:rPr lang="en-GB" sz="900"/>
                        <a:t>Tennis- forehand, backhand, lob shot  and doubles. </a:t>
                      </a:r>
                    </a:p>
                    <a:p>
                      <a:pPr lvl="0">
                        <a:buNone/>
                      </a:pPr>
                      <a:r>
                        <a:rPr lang="en-GB" sz="900"/>
                        <a:t>Netball – passing, defending, footwork and shooting.</a:t>
                      </a:r>
                    </a:p>
                  </a:txBody>
                  <a:tcPr marL="99060" marR="99060" marT="49530" marB="4953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39623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AF58E6C2-68F3-1C8F-CD72-33D3F41168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845521"/>
              </p:ext>
            </p:extLst>
          </p:nvPr>
        </p:nvGraphicFramePr>
        <p:xfrm>
          <a:off x="245392" y="5848617"/>
          <a:ext cx="3165743" cy="7572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5743">
                  <a:extLst>
                    <a:ext uri="{9D8B030D-6E8A-4147-A177-3AD203B41FA5}">
                      <a16:colId xmlns:a16="http://schemas.microsoft.com/office/drawing/2014/main" val="899087814"/>
                    </a:ext>
                  </a:extLst>
                </a:gridCol>
              </a:tblGrid>
              <a:tr h="290099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2"/>
                          </a:solidFill>
                        </a:rPr>
                        <a:t>Music</a:t>
                      </a:r>
                    </a:p>
                  </a:txBody>
                  <a:tcPr marL="99060" marR="99060" marT="49530" marB="49530" anchor="ctr">
                    <a:solidFill>
                      <a:srgbClr val="ACC3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191907"/>
                  </a:ext>
                </a:extLst>
              </a:tr>
              <a:tr h="444821">
                <a:tc>
                  <a:txBody>
                    <a:bodyPr/>
                    <a:lstStyle/>
                    <a:p>
                      <a:pPr marL="0" marR="0" indent="0" algn="just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900" b="0"/>
                        <a:t>Benjamin Britten- A New Year Carol</a:t>
                      </a: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900" b="0"/>
                        <a:t>Carole King- You've Got a Friend </a:t>
                      </a:r>
                    </a:p>
                  </a:txBody>
                  <a:tcPr marL="99060" marR="99060" marT="49530" marB="4953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39623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8C78CD38-BEC6-8172-1FFB-4A42033712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3926187"/>
              </p:ext>
            </p:extLst>
          </p:nvPr>
        </p:nvGraphicFramePr>
        <p:xfrm>
          <a:off x="6587282" y="5738617"/>
          <a:ext cx="3095831" cy="8861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5831">
                  <a:extLst>
                    <a:ext uri="{9D8B030D-6E8A-4147-A177-3AD203B41FA5}">
                      <a16:colId xmlns:a16="http://schemas.microsoft.com/office/drawing/2014/main" val="899087814"/>
                    </a:ext>
                  </a:extLst>
                </a:gridCol>
              </a:tblGrid>
              <a:tr h="240046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2"/>
                          </a:solidFill>
                        </a:rPr>
                        <a:t>Computing</a:t>
                      </a:r>
                    </a:p>
                  </a:txBody>
                  <a:tcPr marL="99060" marR="99060" marT="49530" marB="49530" anchor="ctr">
                    <a:solidFill>
                      <a:srgbClr val="ACC3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191907"/>
                  </a:ext>
                </a:extLst>
              </a:tr>
              <a:tr h="573767">
                <a:tc>
                  <a:txBody>
                    <a:bodyPr/>
                    <a:lstStyle/>
                    <a:p>
                      <a:pPr algn="l"/>
                      <a:r>
                        <a:rPr lang="en-US" sz="900" b="0">
                          <a:latin typeface="Aptos Display"/>
                        </a:rPr>
                        <a:t>Python Coding: understand nested loops, basic commands, programming.</a:t>
                      </a:r>
                    </a:p>
                    <a:p>
                      <a:pPr lvl="0" algn="l">
                        <a:buNone/>
                      </a:pPr>
                      <a:r>
                        <a:rPr lang="en-US" sz="900" b="0">
                          <a:latin typeface="Aptos Display"/>
                        </a:rPr>
                        <a:t>Online Safety: Life  Online and Sharing Online.</a:t>
                      </a:r>
                    </a:p>
                  </a:txBody>
                  <a:tcPr marL="99060" marR="99060" marT="49530" marB="4953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39623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ECAA6E11-F87E-BCF1-C2CB-29B4330A44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4660928"/>
              </p:ext>
            </p:extLst>
          </p:nvPr>
        </p:nvGraphicFramePr>
        <p:xfrm>
          <a:off x="3491609" y="5310222"/>
          <a:ext cx="3095673" cy="9601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5673">
                  <a:extLst>
                    <a:ext uri="{9D8B030D-6E8A-4147-A177-3AD203B41FA5}">
                      <a16:colId xmlns:a16="http://schemas.microsoft.com/office/drawing/2014/main" val="899087814"/>
                    </a:ext>
                  </a:extLst>
                </a:gridCol>
              </a:tblGrid>
              <a:tr h="215103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2"/>
                          </a:solidFill>
                        </a:rPr>
                        <a:t>MFL - French</a:t>
                      </a:r>
                    </a:p>
                  </a:txBody>
                  <a:tcPr marL="99060" marR="99060" marT="49530" marB="49530" anchor="ctr">
                    <a:solidFill>
                      <a:srgbClr val="ACC3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191907"/>
                  </a:ext>
                </a:extLst>
              </a:tr>
              <a:tr h="329823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9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As-</a:t>
                      </a:r>
                      <a:r>
                        <a:rPr lang="en-US" sz="900" b="1" i="0" u="none" strike="noStrike" noProof="0" err="1">
                          <a:solidFill>
                            <a:srgbClr val="000000"/>
                          </a:solidFill>
                          <a:latin typeface="Aptos"/>
                        </a:rPr>
                        <a:t>tu</a:t>
                      </a:r>
                      <a:r>
                        <a:rPr lang="en-US" sz="9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 un animal? 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The children will learn the names of common pets, how to say which animals they have as pets and how to use conjunctions to extend sentences. </a:t>
                      </a:r>
                    </a:p>
                  </a:txBody>
                  <a:tcPr marL="99060" marR="99060" marT="49529" marB="49529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88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50578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c66bc4e-e9b5-4a48-ad71-145dc19e37e6" xsi:nil="true"/>
    <lcf76f155ced4ddcb4097134ff3c332f xmlns="ef8b487b-c1e0-49bd-9b2f-eadbe72509f2">
      <Terms xmlns="http://schemas.microsoft.com/office/infopath/2007/PartnerControls"/>
    </lcf76f155ced4ddcb4097134ff3c332f>
    <Image xmlns="ef8b487b-c1e0-49bd-9b2f-eadbe72509f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0FC5A04004DA14E940D2D8E5A56871B" ma:contentTypeVersion="15" ma:contentTypeDescription="Create a new document." ma:contentTypeScope="" ma:versionID="f488fda029e181c99a982fe89d33a87c">
  <xsd:schema xmlns:xsd="http://www.w3.org/2001/XMLSchema" xmlns:xs="http://www.w3.org/2001/XMLSchema" xmlns:p="http://schemas.microsoft.com/office/2006/metadata/properties" xmlns:ns2="ef8b487b-c1e0-49bd-9b2f-eadbe72509f2" xmlns:ns3="2c66bc4e-e9b5-4a48-ad71-145dc19e37e6" targetNamespace="http://schemas.microsoft.com/office/2006/metadata/properties" ma:root="true" ma:fieldsID="64e10c6604f500929067f61ab23b3dca" ns2:_="" ns3:_="">
    <xsd:import namespace="ef8b487b-c1e0-49bd-9b2f-eadbe72509f2"/>
    <xsd:import namespace="2c66bc4e-e9b5-4a48-ad71-145dc19e37e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  <xsd:element ref="ns2:MediaServiceLocation" minOccurs="0"/>
                <xsd:element ref="ns2:Im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8b487b-c1e0-49bd-9b2f-eadbe72509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6e1e54ce-7386-4c99-865f-1a362632a96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Image" ma:index="22" nillable="true" ma:displayName="Image" ma:format="Thumbnail" ma:internalName="Imag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66bc4e-e9b5-4a48-ad71-145dc19e37e6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c1e35c5b-5b40-4de1-898f-433389a4c9e9}" ma:internalName="TaxCatchAll" ma:showField="CatchAllData" ma:web="2c66bc4e-e9b5-4a48-ad71-145dc19e37e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D7AFEC-F9B5-4F66-A0E4-8F9576FA5676}">
  <ds:schemaRefs>
    <ds:schemaRef ds:uri="ef8b487b-c1e0-49bd-9b2f-eadbe72509f2"/>
    <ds:schemaRef ds:uri="http://purl.org/dc/dcmitype/"/>
    <ds:schemaRef ds:uri="http://purl.org/dc/terms/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2c66bc4e-e9b5-4a48-ad71-145dc19e37e6"/>
  </ds:schemaRefs>
</ds:datastoreItem>
</file>

<file path=customXml/itemProps2.xml><?xml version="1.0" encoding="utf-8"?>
<ds:datastoreItem xmlns:ds="http://schemas.openxmlformats.org/officeDocument/2006/customXml" ds:itemID="{6B60DA19-4457-43B7-A79E-2A15FD55DEE5}">
  <ds:schemaRefs>
    <ds:schemaRef ds:uri="2c66bc4e-e9b5-4a48-ad71-145dc19e37e6"/>
    <ds:schemaRef ds:uri="ef8b487b-c1e0-49bd-9b2f-eadbe72509f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EB24DC8-7538-45BF-B725-33E2B476313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609</Words>
  <Application>Microsoft Office PowerPoint</Application>
  <PresentationFormat>A4 Paper (210x297 mm)</PresentationFormat>
  <Paragraphs>57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Kellie Wilson</dc:creator>
  <cp:lastModifiedBy>Mr B Southall</cp:lastModifiedBy>
  <cp:revision>1</cp:revision>
  <dcterms:created xsi:type="dcterms:W3CDTF">2025-01-12T21:45:00Z</dcterms:created>
  <dcterms:modified xsi:type="dcterms:W3CDTF">2026-03-04T16:51:26Z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0x010100D0FC5A04004DA14E940D2D8E5A56871B</vt:lpwstr>
  </property>
  <property fmtid="{D5CDD505-2E9C-101B-9397-08002B2CF9AE}" pid="3" name="MediaServiceImageTags">
    <vt:lpwstr/>
  </property>
  <property fmtid="{D5CDD505-2E9C-101B-9397-08002B2CF9AE}" pid="4" name="Order">
    <vt:r8>1929300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